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42" r:id="rId3"/>
    <p:sldId id="289" r:id="rId4"/>
    <p:sldId id="332" r:id="rId5"/>
    <p:sldId id="333" r:id="rId6"/>
    <p:sldId id="335" r:id="rId7"/>
    <p:sldId id="336" r:id="rId8"/>
    <p:sldId id="337" r:id="rId9"/>
    <p:sldId id="338" r:id="rId10"/>
    <p:sldId id="339" r:id="rId11"/>
    <p:sldId id="340" r:id="rId12"/>
    <p:sldId id="341" r:id="rId13"/>
    <p:sldId id="290" r:id="rId14"/>
    <p:sldId id="319" r:id="rId15"/>
    <p:sldId id="343" r:id="rId16"/>
    <p:sldId id="320" r:id="rId17"/>
    <p:sldId id="321" r:id="rId18"/>
    <p:sldId id="346" r:id="rId19"/>
    <p:sldId id="347" r:id="rId20"/>
    <p:sldId id="348" r:id="rId21"/>
    <p:sldId id="349" r:id="rId22"/>
    <p:sldId id="271" r:id="rId23"/>
    <p:sldId id="344" r:id="rId24"/>
    <p:sldId id="329" r:id="rId25"/>
    <p:sldId id="270" r:id="rId26"/>
    <p:sldId id="322" r:id="rId27"/>
    <p:sldId id="350" r:id="rId28"/>
    <p:sldId id="358" r:id="rId29"/>
    <p:sldId id="359" r:id="rId30"/>
    <p:sldId id="351" r:id="rId31"/>
    <p:sldId id="268" r:id="rId32"/>
    <p:sldId id="352" r:id="rId33"/>
    <p:sldId id="316" r:id="rId34"/>
    <p:sldId id="318" r:id="rId35"/>
    <p:sldId id="311" r:id="rId36"/>
    <p:sldId id="353" r:id="rId37"/>
    <p:sldId id="313" r:id="rId38"/>
    <p:sldId id="355" r:id="rId39"/>
    <p:sldId id="356" r:id="rId40"/>
    <p:sldId id="357" r:id="rId41"/>
    <p:sldId id="361" r:id="rId42"/>
    <p:sldId id="325" r:id="rId43"/>
    <p:sldId id="327" r:id="rId44"/>
    <p:sldId id="363" r:id="rId45"/>
    <p:sldId id="362" r:id="rId46"/>
    <p:sldId id="330" r:id="rId47"/>
    <p:sldId id="282" r:id="rId48"/>
    <p:sldId id="301" r:id="rId49"/>
    <p:sldId id="294" r:id="rId50"/>
    <p:sldId id="404" r:id="rId51"/>
    <p:sldId id="403" r:id="rId52"/>
    <p:sldId id="331" r:id="rId53"/>
    <p:sldId id="405" r:id="rId54"/>
    <p:sldId id="360" r:id="rId55"/>
    <p:sldId id="328" r:id="rId5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DD1"/>
    <a:srgbClr val="00B050"/>
    <a:srgbClr val="FF9999"/>
    <a:srgbClr val="4472C4"/>
    <a:srgbClr val="A1F739"/>
    <a:srgbClr val="0070C0"/>
    <a:srgbClr val="F2F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7970" autoAdjust="0"/>
  </p:normalViewPr>
  <p:slideViewPr>
    <p:cSldViewPr snapToGrid="0">
      <p:cViewPr varScale="1">
        <p:scale>
          <a:sx n="57" d="100"/>
          <a:sy n="57" d="100"/>
        </p:scale>
        <p:origin x="117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72" y="-114"/>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23" tIns="45711" rIns="91423" bIns="45711" rtlCol="0"/>
          <a:lstStyle>
            <a:lvl1pPr algn="r">
              <a:defRPr sz="1200"/>
            </a:lvl1pPr>
          </a:lstStyle>
          <a:p>
            <a:fld id="{A4561EAD-84A6-4BE3-B7B7-52858051C90F}" type="datetimeFigureOut">
              <a:rPr kumimoji="1" lang="ja-JP" altLang="en-US" smtClean="0"/>
              <a:t>2021/6/9</a:t>
            </a:fld>
            <a:endParaRPr kumimoji="1" lang="ja-JP" altLang="en-US"/>
          </a:p>
        </p:txBody>
      </p:sp>
      <p:sp>
        <p:nvSpPr>
          <p:cNvPr id="4" name="フッター プレースホルダー 3"/>
          <p:cNvSpPr>
            <a:spLocks noGrp="1"/>
          </p:cNvSpPr>
          <p:nvPr>
            <p:ph type="ftr" sz="quarter" idx="2"/>
          </p:nvPr>
        </p:nvSpPr>
        <p:spPr>
          <a:xfrm>
            <a:off x="0" y="9371015"/>
            <a:ext cx="2919413" cy="495300"/>
          </a:xfrm>
          <a:prstGeom prst="rect">
            <a:avLst/>
          </a:prstGeom>
        </p:spPr>
        <p:txBody>
          <a:bodyPr vert="horz" lIns="91423" tIns="45711" rIns="91423"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5"/>
            <a:ext cx="2919412" cy="495300"/>
          </a:xfrm>
          <a:prstGeom prst="rect">
            <a:avLst/>
          </a:prstGeom>
        </p:spPr>
        <p:txBody>
          <a:bodyPr vert="horz" lIns="91423" tIns="45711" rIns="91423" bIns="45711" rtlCol="0" anchor="b"/>
          <a:lstStyle>
            <a:lvl1pPr algn="r">
              <a:defRPr sz="1200"/>
            </a:lvl1pPr>
          </a:lstStyle>
          <a:p>
            <a:fld id="{1F64C44F-54D7-4416-9303-08DFD99A44AC}" type="slidenum">
              <a:rPr kumimoji="1" lang="ja-JP" altLang="en-US" smtClean="0"/>
              <a:t>‹#›</a:t>
            </a:fld>
            <a:endParaRPr kumimoji="1" lang="ja-JP" altLang="en-US"/>
          </a:p>
        </p:txBody>
      </p:sp>
    </p:spTree>
    <p:extLst>
      <p:ext uri="{BB962C8B-B14F-4D97-AF65-F5344CB8AC3E}">
        <p14:creationId xmlns:p14="http://schemas.microsoft.com/office/powerpoint/2010/main" val="1291214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lIns="91423" tIns="45711" rIns="91423" bIns="45711" rtlCol="0"/>
          <a:lstStyle>
            <a:lvl1pPr algn="r">
              <a:defRPr sz="1200"/>
            </a:lvl1pPr>
          </a:lstStyle>
          <a:p>
            <a:fld id="{3D6B24D2-73DB-4944-BD13-9EA725FD882B}" type="datetimeFigureOut">
              <a:rPr kumimoji="1" lang="ja-JP" altLang="en-US" smtClean="0"/>
              <a:t>2021/6/9</a:t>
            </a:fld>
            <a:endParaRPr kumimoji="1"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23" tIns="45711" rIns="91423" bIns="45711" rtlCol="0" anchor="ctr"/>
          <a:lstStyle/>
          <a:p>
            <a:endParaRPr lang="ja-JP" altLang="en-US"/>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lIns="91423" tIns="45711" rIns="91423"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lIns="91423" tIns="45711" rIns="91423"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423" tIns="45711" rIns="91423" bIns="45711" rtlCol="0" anchor="b"/>
          <a:lstStyle>
            <a:lvl1pPr algn="r">
              <a:defRPr sz="1200"/>
            </a:lvl1pPr>
          </a:lstStyle>
          <a:p>
            <a:fld id="{E05AD3F6-2B25-4173-974B-E21CF80445D7}" type="slidenum">
              <a:rPr kumimoji="1" lang="ja-JP" altLang="en-US" smtClean="0"/>
              <a:t>‹#›</a:t>
            </a:fld>
            <a:endParaRPr kumimoji="1" lang="ja-JP" altLang="en-US"/>
          </a:p>
        </p:txBody>
      </p:sp>
    </p:spTree>
    <p:extLst>
      <p:ext uri="{BB962C8B-B14F-4D97-AF65-F5344CB8AC3E}">
        <p14:creationId xmlns:p14="http://schemas.microsoft.com/office/powerpoint/2010/main" val="41708661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只今より本校が研究を進めている新領域</a:t>
            </a:r>
            <a:r>
              <a:rPr kumimoji="1" lang="en-US" altLang="ja-JP" dirty="0"/>
              <a:t>『</a:t>
            </a:r>
            <a:r>
              <a:rPr kumimoji="1" lang="ja-JP" altLang="en-US" dirty="0"/>
              <a:t>社創プロジェクト</a:t>
            </a:r>
            <a:r>
              <a:rPr kumimoji="1" lang="en-US" altLang="ja-JP" dirty="0"/>
              <a:t>』</a:t>
            </a:r>
            <a:r>
              <a:rPr kumimoji="1" lang="ja-JP" altLang="en-US" dirty="0"/>
              <a:t>について説明させていただきます。</a:t>
            </a:r>
            <a:endParaRPr kumimoji="1" lang="en-US" altLang="ja-JP" dirty="0"/>
          </a:p>
          <a:p>
            <a:r>
              <a:rPr kumimoji="1" lang="ja-JP" altLang="en-US" dirty="0"/>
              <a:t>社会創生プロジェクトの研究は平成３０年度より令和２年度の休止を挟み、令和４年度まで文部科学省より研究開発校として研究指定を受けております。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a:t>
            </a:fld>
            <a:endParaRPr kumimoji="1" lang="ja-JP" altLang="en-US"/>
          </a:p>
        </p:txBody>
      </p:sp>
    </p:spTree>
    <p:extLst>
      <p:ext uri="{BB962C8B-B14F-4D97-AF65-F5344CB8AC3E}">
        <p14:creationId xmlns:p14="http://schemas.microsoft.com/office/powerpoint/2010/main" val="385528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自律</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10</a:t>
            </a:fld>
            <a:endParaRPr kumimoji="1" lang="ja-JP" altLang="en-US"/>
          </a:p>
        </p:txBody>
      </p:sp>
    </p:spTree>
    <p:extLst>
      <p:ext uri="{BB962C8B-B14F-4D97-AF65-F5344CB8AC3E}">
        <p14:creationId xmlns:p14="http://schemas.microsoft.com/office/powerpoint/2010/main" val="387912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協働</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11</a:t>
            </a:fld>
            <a:endParaRPr kumimoji="1" lang="ja-JP" altLang="en-US"/>
          </a:p>
        </p:txBody>
      </p:sp>
    </p:spTree>
    <p:extLst>
      <p:ext uri="{BB962C8B-B14F-4D97-AF65-F5344CB8AC3E}">
        <p14:creationId xmlns:p14="http://schemas.microsoft.com/office/powerpoint/2010/main" val="138539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貢献と３つに分け、これらを９年間の長期的なスパンでどう培っていくかについて研究することとしました。　</a:t>
            </a:r>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12</a:t>
            </a:fld>
            <a:endParaRPr kumimoji="1" lang="ja-JP" altLang="en-US"/>
          </a:p>
        </p:txBody>
      </p:sp>
    </p:spTree>
    <p:extLst>
      <p:ext uri="{BB962C8B-B14F-4D97-AF65-F5344CB8AC3E}">
        <p14:creationId xmlns:p14="http://schemas.microsoft.com/office/powerpoint/2010/main" val="123294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次に社会創生プロジェクトの概要についてです。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13</a:t>
            </a:fld>
            <a:endParaRPr kumimoji="1" lang="ja-JP" altLang="en-US"/>
          </a:p>
        </p:txBody>
      </p:sp>
    </p:spTree>
    <p:extLst>
      <p:ext uri="{BB962C8B-B14F-4D97-AF65-F5344CB8AC3E}">
        <p14:creationId xmlns:p14="http://schemas.microsoft.com/office/powerpoint/2010/main" val="84543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「自律」「協働」「貢献」に関する資質・能力を培う学びとはどんなものなのでしょうか。</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14</a:t>
            </a:fld>
            <a:endParaRPr kumimoji="1" lang="ja-JP" altLang="en-US"/>
          </a:p>
        </p:txBody>
      </p:sp>
    </p:spTree>
    <p:extLst>
      <p:ext uri="{BB962C8B-B14F-4D97-AF65-F5344CB8AC3E}">
        <p14:creationId xmlns:p14="http://schemas.microsoft.com/office/powerpoint/2010/main" val="316697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現状の個々の教科や体験活動が１つの単元に閉じた学習であったり、規定のカリキュラムをプログラム的に行ったりしていくような状況では、子供たちが学びの意義や力の積み上げを感じることは難しいと考えました。</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15</a:t>
            </a:fld>
            <a:endParaRPr kumimoji="1" lang="ja-JP" altLang="en-US"/>
          </a:p>
        </p:txBody>
      </p:sp>
    </p:spTree>
    <p:extLst>
      <p:ext uri="{BB962C8B-B14F-4D97-AF65-F5344CB8AC3E}">
        <p14:creationId xmlns:p14="http://schemas.microsoft.com/office/powerpoint/2010/main" val="949232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各教科等においてそれぞれの「見方・考え方」を働かせて深い学びを実現するとともに、各教科・総合的な学習の時間・特別活動などの枠を超えた課題に取り組むことで、３つの資質・能力が実践をまじえて培われることを目指しまし</a:t>
            </a:r>
            <a:r>
              <a:rPr kumimoji="1" lang="en-US" altLang="ja-JP" dirty="0"/>
              <a:t>t</a:t>
            </a:r>
            <a:r>
              <a:rPr kumimoji="1" lang="ja-JP" altLang="en-US" dirty="0" err="1"/>
              <a:t>。</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16</a:t>
            </a:fld>
            <a:endParaRPr kumimoji="1" lang="ja-JP" altLang="en-US"/>
          </a:p>
        </p:txBody>
      </p:sp>
    </p:spTree>
    <p:extLst>
      <p:ext uri="{BB962C8B-B14F-4D97-AF65-F5344CB8AC3E}">
        <p14:creationId xmlns:p14="http://schemas.microsoft.com/office/powerpoint/2010/main" val="100886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また、自律に関する資質・能力を培うためには、自己との対話である省察が欠かせません。また、協働的に関する資質・能力を培うためには他者との対話が必要です。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17</a:t>
            </a:fld>
            <a:endParaRPr kumimoji="1" lang="ja-JP" altLang="en-US"/>
          </a:p>
        </p:txBody>
      </p:sp>
    </p:spTree>
    <p:extLst>
      <p:ext uri="{BB962C8B-B14F-4D97-AF65-F5344CB8AC3E}">
        <p14:creationId xmlns:p14="http://schemas.microsoft.com/office/powerpoint/2010/main" val="1998554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そこで、</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18</a:t>
            </a:fld>
            <a:endParaRPr kumimoji="1" lang="ja-JP" altLang="en-US"/>
          </a:p>
        </p:txBody>
      </p:sp>
    </p:spTree>
    <p:extLst>
      <p:ext uri="{BB962C8B-B14F-4D97-AF65-F5344CB8AC3E}">
        <p14:creationId xmlns:p14="http://schemas.microsoft.com/office/powerpoint/2010/main" val="3549225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総合的な学習の時間及び生活科の該当単元と</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19</a:t>
            </a:fld>
            <a:endParaRPr kumimoji="1" lang="ja-JP" altLang="en-US"/>
          </a:p>
        </p:txBody>
      </p:sp>
    </p:spTree>
    <p:extLst>
      <p:ext uri="{BB962C8B-B14F-4D97-AF65-F5344CB8AC3E}">
        <p14:creationId xmlns:p14="http://schemas.microsoft.com/office/powerpoint/2010/main" val="425520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これから、社会創生プロジェクトの開発課題、概要、教育課程、本質的な学び、評価についての順に発表させていただきます。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a:t>
            </a:fld>
            <a:endParaRPr kumimoji="1" lang="ja-JP" altLang="en-US"/>
          </a:p>
        </p:txBody>
      </p:sp>
    </p:spTree>
    <p:extLst>
      <p:ext uri="{BB962C8B-B14F-4D97-AF65-F5344CB8AC3E}">
        <p14:creationId xmlns:p14="http://schemas.microsoft.com/office/powerpoint/2010/main" val="166992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国語科の「話す・聞く」「書く」２領域とを編み込んだ新領域を</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20</a:t>
            </a:fld>
            <a:endParaRPr kumimoji="1" lang="ja-JP" altLang="en-US"/>
          </a:p>
        </p:txBody>
      </p:sp>
    </p:spTree>
    <p:extLst>
      <p:ext uri="{BB962C8B-B14F-4D97-AF65-F5344CB8AC3E}">
        <p14:creationId xmlns:p14="http://schemas.microsoft.com/office/powerpoint/2010/main" val="771855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「社会創生プロジェクト」とすることにしました。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21</a:t>
            </a:fld>
            <a:endParaRPr kumimoji="1" lang="ja-JP" altLang="en-US"/>
          </a:p>
        </p:txBody>
      </p:sp>
    </p:spTree>
    <p:extLst>
      <p:ext uri="{BB962C8B-B14F-4D97-AF65-F5344CB8AC3E}">
        <p14:creationId xmlns:p14="http://schemas.microsoft.com/office/powerpoint/2010/main" val="115099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他の図で示すとこのようになります。国語科の「話す・聞く」「書く」に関する時間を総合的な学習の時間及び生活科の該当単元を編み込むこんだものを</a:t>
            </a:r>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22</a:t>
            </a:fld>
            <a:endParaRPr kumimoji="1" lang="ja-JP" altLang="en-US"/>
          </a:p>
        </p:txBody>
      </p:sp>
    </p:spTree>
    <p:extLst>
      <p:ext uri="{BB962C8B-B14F-4D97-AF65-F5344CB8AC3E}">
        <p14:creationId xmlns:p14="http://schemas.microsoft.com/office/powerpoint/2010/main" val="1658842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「社会創生プロジェクト」としたというわけです。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23</a:t>
            </a:fld>
            <a:endParaRPr kumimoji="1" lang="ja-JP" altLang="en-US"/>
          </a:p>
        </p:txBody>
      </p:sp>
    </p:spTree>
    <p:extLst>
      <p:ext uri="{BB962C8B-B14F-4D97-AF65-F5344CB8AC3E}">
        <p14:creationId xmlns:p14="http://schemas.microsoft.com/office/powerpoint/2010/main" val="238545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これらの考えにより、社会創生プロジェクトの教育課程は次の通り設定しました。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24</a:t>
            </a:fld>
            <a:endParaRPr kumimoji="1" lang="ja-JP" altLang="en-US"/>
          </a:p>
        </p:txBody>
      </p:sp>
    </p:spTree>
    <p:extLst>
      <p:ext uri="{BB962C8B-B14F-4D97-AF65-F5344CB8AC3E}">
        <p14:creationId xmlns:p14="http://schemas.microsoft.com/office/powerpoint/2010/main" val="514538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atinLnBrk="1"/>
            <a:r>
              <a:rPr lang="ja-JP" altLang="en-US" dirty="0"/>
              <a:t>各フェイズでの教育課程はご覧の通りです。</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25</a:t>
            </a:fld>
            <a:endParaRPr kumimoji="1" lang="ja-JP" altLang="en-US"/>
          </a:p>
        </p:txBody>
      </p:sp>
    </p:spTree>
    <p:extLst>
      <p:ext uri="{BB962C8B-B14F-4D97-AF65-F5344CB8AC3E}">
        <p14:creationId xmlns:p14="http://schemas.microsoft.com/office/powerpoint/2010/main" val="321182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atinLnBrk="1"/>
            <a:r>
              <a:rPr lang="ja-JP" altLang="en-US" dirty="0"/>
              <a:t>２年生を例に見てみますと、社会創生プロジェクトの時間数は国語科３５時間、総合的な学習の時間８５時間の合計１２０時間となっています。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26</a:t>
            </a:fld>
            <a:endParaRPr kumimoji="1" lang="ja-JP" altLang="en-US"/>
          </a:p>
        </p:txBody>
      </p:sp>
    </p:spTree>
    <p:extLst>
      <p:ext uri="{BB962C8B-B14F-4D97-AF65-F5344CB8AC3E}">
        <p14:creationId xmlns:p14="http://schemas.microsoft.com/office/powerpoint/2010/main" val="304712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社会創生プロジェクトにもう少し、詳しく説明します。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27</a:t>
            </a:fld>
            <a:endParaRPr kumimoji="1" lang="ja-JP" altLang="en-US"/>
          </a:p>
        </p:txBody>
      </p:sp>
    </p:spTree>
    <p:extLst>
      <p:ext uri="{BB962C8B-B14F-4D97-AF65-F5344CB8AC3E}">
        <p14:creationId xmlns:p14="http://schemas.microsoft.com/office/powerpoint/2010/main" val="2157044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社会創生プロジェクトは子供と教師が協働しながら子供の学びの文脈を大切にプロジェクトを進行しています。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28</a:t>
            </a:fld>
            <a:endParaRPr kumimoji="1" lang="ja-JP" altLang="en-US"/>
          </a:p>
        </p:txBody>
      </p:sp>
    </p:spTree>
    <p:extLst>
      <p:ext uri="{BB962C8B-B14F-4D97-AF65-F5344CB8AC3E}">
        <p14:creationId xmlns:p14="http://schemas.microsoft.com/office/powerpoint/2010/main" val="447715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社会創生プロジェクトは１時間や数時間の短期間ではコンピテンシーが醸成されないこと、省察するスパンが短いとただの振り返りになってしまうということから、ロングスパンでの協働探究による学びを</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29</a:t>
            </a:fld>
            <a:endParaRPr kumimoji="1" lang="ja-JP" altLang="en-US"/>
          </a:p>
        </p:txBody>
      </p:sp>
    </p:spTree>
    <p:extLst>
      <p:ext uri="{BB962C8B-B14F-4D97-AF65-F5344CB8AC3E}">
        <p14:creationId xmlns:p14="http://schemas.microsoft.com/office/powerpoint/2010/main" val="373109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では、まず、研究開発課題についてです。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3</a:t>
            </a:fld>
            <a:endParaRPr kumimoji="1" lang="ja-JP" altLang="en-US"/>
          </a:p>
        </p:txBody>
      </p:sp>
    </p:spTree>
    <p:extLst>
      <p:ext uri="{BB962C8B-B14F-4D97-AF65-F5344CB8AC3E}">
        <p14:creationId xmlns:p14="http://schemas.microsoft.com/office/powerpoint/2010/main" val="4008381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本校の大切にしている探究のスパイラルで展開しています。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30</a:t>
            </a:fld>
            <a:endParaRPr kumimoji="1" lang="ja-JP" altLang="en-US"/>
          </a:p>
        </p:txBody>
      </p:sp>
    </p:spTree>
    <p:extLst>
      <p:ext uri="{BB962C8B-B14F-4D97-AF65-F5344CB8AC3E}">
        <p14:creationId xmlns:p14="http://schemas.microsoft.com/office/powerpoint/2010/main" val="4180347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このようなロングスパンでの協働探究を可能にするため、本研究開発の実践では、幼稚園の段階を「フェイズ０」前期課程１・２学年を「フェイズ</a:t>
            </a:r>
            <a:r>
              <a:rPr kumimoji="1" lang="en-US" altLang="ja-JP" dirty="0"/>
              <a:t>Ⅰ</a:t>
            </a:r>
            <a:r>
              <a:rPr kumimoji="1" lang="ja-JP" altLang="en-US" dirty="0"/>
              <a:t>」、３・４学年を「フェイズ</a:t>
            </a:r>
            <a:r>
              <a:rPr kumimoji="1" lang="en-US" altLang="ja-JP" dirty="0"/>
              <a:t>Ⅱ</a:t>
            </a:r>
            <a:r>
              <a:rPr kumimoji="1" lang="ja-JP" altLang="en-US" dirty="0"/>
              <a:t>」、５・６学年を「フェイズ</a:t>
            </a:r>
            <a:r>
              <a:rPr kumimoji="1" lang="en-US" altLang="ja-JP" dirty="0"/>
              <a:t>Ⅲ</a:t>
            </a:r>
            <a:r>
              <a:rPr kumimoji="1" lang="ja-JP" altLang="en-US" dirty="0"/>
              <a:t>」、後期課程７</a:t>
            </a:r>
            <a:r>
              <a:rPr kumimoji="1" lang="en-US" altLang="ja-JP" dirty="0"/>
              <a:t>〜</a:t>
            </a:r>
            <a:r>
              <a:rPr kumimoji="1" lang="ja-JP" altLang="en-US" dirty="0"/>
              <a:t>９学年を「フェイズ</a:t>
            </a:r>
            <a:r>
              <a:rPr kumimoji="1" lang="en-US" altLang="ja-JP" dirty="0"/>
              <a:t>Ⅳ</a:t>
            </a:r>
            <a:r>
              <a:rPr kumimoji="1" lang="ja-JP" altLang="en-US" dirty="0"/>
              <a:t>」としています。フェイズ</a:t>
            </a:r>
            <a:r>
              <a:rPr kumimoji="1" lang="en-US" altLang="ja-JP" dirty="0"/>
              <a:t>Ⅰ</a:t>
            </a:r>
            <a:r>
              <a:rPr kumimoji="1" lang="ja-JP" altLang="en-US" dirty="0"/>
              <a:t>～</a:t>
            </a:r>
            <a:r>
              <a:rPr kumimoji="1" lang="en-US" altLang="ja-JP" dirty="0"/>
              <a:t>Ⅲ</a:t>
            </a:r>
            <a:r>
              <a:rPr kumimoji="1" lang="ja-JP" altLang="en-US" dirty="0"/>
              <a:t>は２ヵ年毎、フェイズ</a:t>
            </a:r>
            <a:r>
              <a:rPr kumimoji="1" lang="en-US" altLang="ja-JP" dirty="0"/>
              <a:t>Ⅳ</a:t>
            </a:r>
            <a:r>
              <a:rPr kumimoji="1" lang="ja-JP" altLang="en-US" dirty="0"/>
              <a:t>は３年間の長期的なスパンで１つのテーマについて協働探究していくカリキュラムを編成しています。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31</a:t>
            </a:fld>
            <a:endParaRPr kumimoji="1" lang="ja-JP" altLang="en-US"/>
          </a:p>
        </p:txBody>
      </p:sp>
    </p:spTree>
    <p:extLst>
      <p:ext uri="{BB962C8B-B14F-4D97-AF65-F5344CB8AC3E}">
        <p14:creationId xmlns:p14="http://schemas.microsoft.com/office/powerpoint/2010/main" val="1658842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たとえば、今年の３年生は、１・２年生の時にスマイルプロジェクトとテーマを掲げ、ご覧のような下学年の子を笑顔にするプロジェクトを行いました。</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32</a:t>
            </a:fld>
            <a:endParaRPr kumimoji="1" lang="ja-JP" altLang="en-US"/>
          </a:p>
        </p:txBody>
      </p:sp>
    </p:spTree>
    <p:extLst>
      <p:ext uri="{BB962C8B-B14F-4D97-AF65-F5344CB8AC3E}">
        <p14:creationId xmlns:p14="http://schemas.microsoft.com/office/powerpoint/2010/main" val="135259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１年生を笑顔にするために、何度も話し合いを重ね、自分たちの音読の楽しさを伝えるために２年生スマイルチャンネルを開設したり</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33</a:t>
            </a:fld>
            <a:endParaRPr kumimoji="1" lang="ja-JP" altLang="en-US"/>
          </a:p>
        </p:txBody>
      </p:sp>
    </p:spTree>
    <p:extLst>
      <p:ext uri="{BB962C8B-B14F-4D97-AF65-F5344CB8AC3E}">
        <p14:creationId xmlns:p14="http://schemas.microsoft.com/office/powerpoint/2010/main" val="1608878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そしてまた、何度も過去のプロジェクトと今のプロジェクトについて話し合い</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34</a:t>
            </a:fld>
            <a:endParaRPr kumimoji="1" lang="ja-JP" altLang="en-US"/>
          </a:p>
        </p:txBody>
      </p:sp>
    </p:spTree>
    <p:extLst>
      <p:ext uri="{BB962C8B-B14F-4D97-AF65-F5344CB8AC3E}">
        <p14:creationId xmlns:p14="http://schemas.microsoft.com/office/powerpoint/2010/main" val="360734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これからのプロジェクトについて展望を広げていきました。</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8C7DC2-7C73-4866-A050-C34F474E5CE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0187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おもちゃランドの準備を自分たちで計画し、実行したり、</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36</a:t>
            </a:fld>
            <a:endParaRPr kumimoji="1" lang="ja-JP" altLang="en-US"/>
          </a:p>
        </p:txBody>
      </p:sp>
    </p:spTree>
    <p:extLst>
      <p:ext uri="{BB962C8B-B14F-4D97-AF65-F5344CB8AC3E}">
        <p14:creationId xmlns:p14="http://schemas.microsoft.com/office/powerpoint/2010/main" val="1920325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アンケート用のメニューブックをつくったり、おもちゃ作りの説明書や、アンケート、おもちゃで遊ぶときのメニューを作ったり</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37</a:t>
            </a:fld>
            <a:endParaRPr kumimoji="1" lang="ja-JP" altLang="en-US"/>
          </a:p>
        </p:txBody>
      </p:sp>
    </p:spTree>
    <p:extLst>
      <p:ext uri="{BB962C8B-B14F-4D97-AF65-F5344CB8AC3E}">
        <p14:creationId xmlns:p14="http://schemas.microsoft.com/office/powerpoint/2010/main" val="588840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２年間というロングスパンで１つのテーマを追い続け、子供の文脈でたくさん話したり、聞いたり、書いたりしながら</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38</a:t>
            </a:fld>
            <a:endParaRPr kumimoji="1" lang="ja-JP" altLang="en-US"/>
          </a:p>
        </p:txBody>
      </p:sp>
    </p:spTree>
    <p:extLst>
      <p:ext uri="{BB962C8B-B14F-4D97-AF65-F5344CB8AC3E}">
        <p14:creationId xmlns:p14="http://schemas.microsoft.com/office/powerpoint/2010/main" val="340920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葛藤を乗り越えながら自ら学ぼうとする力、仲間と協力する力、</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39</a:t>
            </a:fld>
            <a:endParaRPr kumimoji="1" lang="ja-JP" altLang="en-US"/>
          </a:p>
        </p:txBody>
      </p:sp>
    </p:spTree>
    <p:extLst>
      <p:ext uri="{BB962C8B-B14F-4D97-AF65-F5344CB8AC3E}">
        <p14:creationId xmlns:p14="http://schemas.microsoft.com/office/powerpoint/2010/main" val="121398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本研究開発は、子供たちが先行きが不透明で将来の予測が困難な「２１世紀社会」を生き抜くための資質・能力を育むことを目的としています。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a:t>
            </a:fld>
            <a:endParaRPr kumimoji="1" lang="ja-JP" altLang="en-US"/>
          </a:p>
        </p:txBody>
      </p:sp>
    </p:spTree>
    <p:extLst>
      <p:ext uri="{BB962C8B-B14F-4D97-AF65-F5344CB8AC3E}">
        <p14:creationId xmlns:p14="http://schemas.microsoft.com/office/powerpoint/2010/main" val="1915485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相手を思いやる力をじっくりと培っていきました。</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40</a:t>
            </a:fld>
            <a:endParaRPr kumimoji="1" lang="ja-JP" altLang="en-US"/>
          </a:p>
        </p:txBody>
      </p:sp>
    </p:spTree>
    <p:extLst>
      <p:ext uri="{BB962C8B-B14F-4D97-AF65-F5344CB8AC3E}">
        <p14:creationId xmlns:p14="http://schemas.microsoft.com/office/powerpoint/2010/main" val="1534927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は事前に視聴していただいたビデオや本概要説明にて見えにくい、子供に培われた自律、協働、貢献に関する資質・能力に結び付く、内容、子供の感情の変化や、思いの移り変わりなど、具体について子供に聞いていただけると幸いです。</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41</a:t>
            </a:fld>
            <a:endParaRPr kumimoji="1" lang="ja-JP" altLang="en-US"/>
          </a:p>
        </p:txBody>
      </p:sp>
    </p:spTree>
    <p:extLst>
      <p:ext uri="{BB962C8B-B14F-4D97-AF65-F5344CB8AC3E}">
        <p14:creationId xmlns:p14="http://schemas.microsoft.com/office/powerpoint/2010/main" val="3546282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続いて社会創生プロジェクトの本質的な学びについてお伝えします。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42</a:t>
            </a:fld>
            <a:endParaRPr kumimoji="1" lang="ja-JP" altLang="en-US"/>
          </a:p>
        </p:txBody>
      </p:sp>
    </p:spTree>
    <p:extLst>
      <p:ext uri="{BB962C8B-B14F-4D97-AF65-F5344CB8AC3E}">
        <p14:creationId xmlns:p14="http://schemas.microsoft.com/office/powerpoint/2010/main" val="1294929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校の教師は社会創生プロジェクトを進めていく中で、他校に社会創生プロジェクトについて語ることで総合との違いは何なのか、社会創生プロジェクトの本質的な学びとは何なのか悩みました。そこで、何度も実践をもとに対話を繰り返しました。導き出された考えがこちら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43</a:t>
            </a:fld>
            <a:endParaRPr kumimoji="1" lang="ja-JP" altLang="en-US"/>
          </a:p>
        </p:txBody>
      </p:sp>
    </p:spTree>
    <p:extLst>
      <p:ext uri="{BB962C8B-B14F-4D97-AF65-F5344CB8AC3E}">
        <p14:creationId xmlns:p14="http://schemas.microsoft.com/office/powerpoint/2010/main" val="556394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「子供が自らコミュニティに関わり、自身の価値観を拓く」です。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44</a:t>
            </a:fld>
            <a:endParaRPr kumimoji="1" lang="ja-JP" altLang="en-US"/>
          </a:p>
        </p:txBody>
      </p:sp>
    </p:spTree>
    <p:extLst>
      <p:ext uri="{BB962C8B-B14F-4D97-AF65-F5344CB8AC3E}">
        <p14:creationId xmlns:p14="http://schemas.microsoft.com/office/powerpoint/2010/main" val="3021160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コミュニティというのは、フェイズ</a:t>
            </a:r>
            <a:r>
              <a:rPr kumimoji="1" lang="en-US" altLang="ja-JP" dirty="0"/>
              <a:t>Ⅰ</a:t>
            </a:r>
            <a:r>
              <a:rPr kumimoji="1" lang="ja-JP" altLang="en-US" dirty="0"/>
              <a:t>では、隣の子や他学年、フェイズが上がると、社会を創っている人たちのコミュニティを指すようになります。社会創生プロジェクトはこれらのコミュニティに持続的に関わり、子供自身に潜む価値観を広げ、深め拓いていく領域であるということが今の私たちの結論です。</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45</a:t>
            </a:fld>
            <a:endParaRPr kumimoji="1" lang="ja-JP" altLang="en-US"/>
          </a:p>
        </p:txBody>
      </p:sp>
    </p:spTree>
    <p:extLst>
      <p:ext uri="{BB962C8B-B14F-4D97-AF65-F5344CB8AC3E}">
        <p14:creationId xmlns:p14="http://schemas.microsoft.com/office/powerpoint/2010/main" val="3994240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最後に評価についてです。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46</a:t>
            </a:fld>
            <a:endParaRPr kumimoji="1" lang="ja-JP" altLang="en-US"/>
          </a:p>
        </p:txBody>
      </p:sp>
    </p:spTree>
    <p:extLst>
      <p:ext uri="{BB962C8B-B14F-4D97-AF65-F5344CB8AC3E}">
        <p14:creationId xmlns:p14="http://schemas.microsoft.com/office/powerpoint/2010/main" val="3552221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究開発校として指定されてから、本校教員は他学年や前期課程、後期課程を超えて子供の実践を見合ってきました。そして、実践をもとに子供たちのよかった姿、これからよくなってほしい姿を語り合い、ご覧のような各フェイズにおける資質・能力に対する目指す子供像を策定しました。これは、教師による子供の評価に使われますが、子供による自己評価の指標ともなります。また、この表は完成物ではありません。子供や教師と目指す子供像について語り合うことでこの表は改訂され続ける生きた資質・能力の表なので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47</a:t>
            </a:fld>
            <a:endParaRPr kumimoji="1" lang="ja-JP" altLang="en-US"/>
          </a:p>
        </p:txBody>
      </p:sp>
    </p:spTree>
    <p:extLst>
      <p:ext uri="{BB962C8B-B14F-4D97-AF65-F5344CB8AC3E}">
        <p14:creationId xmlns:p14="http://schemas.microsoft.com/office/powerpoint/2010/main" val="2799805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どのように評価していくのか。まずは、プロジェクト後やプロジェクト中の節目に行われる省察によって子供、そして教師が評価していきます。子供たちは、プロジェクト中にためた感想や資料などのポートフォリオをもとに、自律・協働・貢献に関する資質・能力について自己省察を行います。</a:t>
            </a:r>
            <a:endParaRPr kumimoji="1" lang="en-US" altLang="ja-JP"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48</a:t>
            </a:fld>
            <a:endParaRPr kumimoji="1" lang="ja-JP" altLang="en-US"/>
          </a:p>
        </p:txBody>
      </p:sp>
    </p:spTree>
    <p:extLst>
      <p:ext uri="{BB962C8B-B14F-4D97-AF65-F5344CB8AC3E}">
        <p14:creationId xmlns:p14="http://schemas.microsoft.com/office/powerpoint/2010/main" val="2377173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プロジェクトの要所でこのように各資質・能力について、発達段階に応じた問いかけをして、子供が記述したものを子供自身、教師が利用して子供の成長を省察します。</a:t>
            </a:r>
            <a:endParaRPr kumimoji="1" lang="en-US" altLang="ja-JP"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49</a:t>
            </a:fld>
            <a:endParaRPr kumimoji="1" lang="ja-JP" altLang="en-US"/>
          </a:p>
        </p:txBody>
      </p:sp>
    </p:spTree>
    <p:extLst>
      <p:ext uri="{BB962C8B-B14F-4D97-AF65-F5344CB8AC3E}">
        <p14:creationId xmlns:p14="http://schemas.microsoft.com/office/powerpoint/2010/main" val="57416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そのためには、多様な価値を能動的に理解し、様々な人々と合意形成を図りながら共に生き抜くべく、自律的に学ぶ力等をもった児童・生徒の育成が急務となっています。</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5</a:t>
            </a:fld>
            <a:endParaRPr kumimoji="1" lang="ja-JP" altLang="en-US"/>
          </a:p>
        </p:txBody>
      </p:sp>
    </p:spTree>
    <p:extLst>
      <p:ext uri="{BB962C8B-B14F-4D97-AF65-F5344CB8AC3E}">
        <p14:creationId xmlns:p14="http://schemas.microsoft.com/office/powerpoint/2010/main" val="248894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子供にとっての社会創生プロジェクトにおける物語を書き記したものです。１年間、２年間もしくは３年間という長期的な視点にたって実践を物語のように記録として書き残します。長い期間での成長をとらえるので、自分自身の成長具合がとらえやすいです。子供にとって思いがのった実践のため、思いがあふれ、書くことが苦手な３年生の子でも一人平均６枚程度は書きました。</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50</a:t>
            </a:fld>
            <a:endParaRPr kumimoji="1" lang="ja-JP" altLang="en-US"/>
          </a:p>
        </p:txBody>
      </p:sp>
    </p:spTree>
    <p:extLst>
      <p:ext uri="{BB962C8B-B14F-4D97-AF65-F5344CB8AC3E}">
        <p14:creationId xmlns:p14="http://schemas.microsoft.com/office/powerpoint/2010/main" val="3785315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子供の思いがのった文章から自律・協働・貢献に関する資質・能力の成長について子供と共に見取り、語っていきます。</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51</a:t>
            </a:fld>
            <a:endParaRPr kumimoji="1" lang="ja-JP" altLang="en-US"/>
          </a:p>
        </p:txBody>
      </p:sp>
    </p:spTree>
    <p:extLst>
      <p:ext uri="{BB962C8B-B14F-4D97-AF65-F5344CB8AC3E}">
        <p14:creationId xmlns:p14="http://schemas.microsoft.com/office/powerpoint/2010/main" val="41601439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また、他者と社会創生プロジェクトで学んできたことを語り合い、他者から自らの活動に価値づけをしてもらうことで、自己の学びへの理解を深めることもします。</a:t>
            </a:r>
            <a:endParaRPr kumimoji="1" lang="en-US" altLang="ja-JP"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52</a:t>
            </a:fld>
            <a:endParaRPr kumimoji="1" lang="ja-JP" altLang="en-US"/>
          </a:p>
        </p:txBody>
      </p:sp>
    </p:spTree>
    <p:extLst>
      <p:ext uri="{BB962C8B-B14F-4D97-AF65-F5344CB8AC3E}">
        <p14:creationId xmlns:p14="http://schemas.microsoft.com/office/powerpoint/2010/main" val="1147111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子供たちは自分の成長について語る映像を残すこともします。子供たち自身の成長を書くことだけではなく、話すという表現をとることによって、書くことが苦手な子でも自身の成長を表現できますし、より多角的に子供の成長を教師も子供も評価することができ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53</a:t>
            </a:fld>
            <a:endParaRPr kumimoji="1" lang="ja-JP" altLang="en-US"/>
          </a:p>
        </p:txBody>
      </p:sp>
    </p:spTree>
    <p:extLst>
      <p:ext uri="{BB962C8B-B14F-4D97-AF65-F5344CB8AC3E}">
        <p14:creationId xmlns:p14="http://schemas.microsoft.com/office/powerpoint/2010/main" val="1125036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我々は、このような社会創生プロジェクトという学びを通して予測不可能な未来を生き抜く力を子供に育成すべく、日々研究を続けています。</a:t>
            </a:r>
          </a:p>
        </p:txBody>
      </p:sp>
      <p:sp>
        <p:nvSpPr>
          <p:cNvPr id="4" name="スライド番号プレースホルダー 3"/>
          <p:cNvSpPr>
            <a:spLocks noGrp="1"/>
          </p:cNvSpPr>
          <p:nvPr>
            <p:ph type="sldNum" sz="quarter" idx="5"/>
          </p:nvPr>
        </p:nvSpPr>
        <p:spPr/>
        <p:txBody>
          <a:bodyPr/>
          <a:lstStyle/>
          <a:p>
            <a:fld id="{E05AD3F6-2B25-4173-974B-E21CF80445D7}" type="slidenum">
              <a:rPr kumimoji="1" lang="ja-JP" altLang="en-US" smtClean="0"/>
              <a:t>54</a:t>
            </a:fld>
            <a:endParaRPr kumimoji="1" lang="ja-JP" altLang="en-US"/>
          </a:p>
        </p:txBody>
      </p:sp>
    </p:spTree>
    <p:extLst>
      <p:ext uri="{BB962C8B-B14F-4D97-AF65-F5344CB8AC3E}">
        <p14:creationId xmlns:p14="http://schemas.microsoft.com/office/powerpoint/2010/main" val="3821792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創生プロジェクトについての大筋は以上です。子供の実際については、この後のフェイズごとの実践発表をお聞きください。そして、本日の研究会では、ご参会いただいた皆様と子供の具体的な姿をもとに社会創生プロジェクトにおける対話を深められたら幸いです。本日はよろしくお願いいたします。</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55</a:t>
            </a:fld>
            <a:endParaRPr kumimoji="1" lang="ja-JP" altLang="en-US"/>
          </a:p>
        </p:txBody>
      </p:sp>
    </p:spTree>
    <p:extLst>
      <p:ext uri="{BB962C8B-B14F-4D97-AF65-F5344CB8AC3E}">
        <p14:creationId xmlns:p14="http://schemas.microsoft.com/office/powerpoint/2010/main" val="4050548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そこで我々は、よりよく生き、社会の一形成者として他者と協働しながら、社会に提言し、かつ社会に貢献しようとする資質・能力を備えた子供たちを</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6</a:t>
            </a:fld>
            <a:endParaRPr kumimoji="1" lang="ja-JP" altLang="en-US"/>
          </a:p>
        </p:txBody>
      </p:sp>
    </p:spTree>
    <p:extLst>
      <p:ext uri="{BB962C8B-B14F-4D97-AF65-F5344CB8AC3E}">
        <p14:creationId xmlns:p14="http://schemas.microsoft.com/office/powerpoint/2010/main" val="3498461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９年間の教育課程を通して、育成するために、新領域</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7</a:t>
            </a:fld>
            <a:endParaRPr kumimoji="1" lang="ja-JP" altLang="en-US"/>
          </a:p>
        </p:txBody>
      </p:sp>
    </p:spTree>
    <p:extLst>
      <p:ext uri="{BB962C8B-B14F-4D97-AF65-F5344CB8AC3E}">
        <p14:creationId xmlns:p14="http://schemas.microsoft.com/office/powerpoint/2010/main" val="342636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社会創生プロジェクトを設定しました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8</a:t>
            </a:fld>
            <a:endParaRPr kumimoji="1" lang="ja-JP" altLang="en-US"/>
          </a:p>
        </p:txBody>
      </p:sp>
    </p:spTree>
    <p:extLst>
      <p:ext uri="{BB962C8B-B14F-4D97-AF65-F5344CB8AC3E}">
        <p14:creationId xmlns:p14="http://schemas.microsoft.com/office/powerpoint/2010/main" val="109802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そして、この学びの中で培う資質・能力を</a:t>
            </a:r>
          </a:p>
        </p:txBody>
      </p:sp>
      <p:sp>
        <p:nvSpPr>
          <p:cNvPr id="4" name="スライド番号プレースホルダー 3"/>
          <p:cNvSpPr>
            <a:spLocks noGrp="1"/>
          </p:cNvSpPr>
          <p:nvPr>
            <p:ph type="sldNum" sz="quarter" idx="10"/>
          </p:nvPr>
        </p:nvSpPr>
        <p:spPr/>
        <p:txBody>
          <a:bodyPr/>
          <a:lstStyle/>
          <a:p>
            <a:fld id="{E05AD3F6-2B25-4173-974B-E21CF80445D7}" type="slidenum">
              <a:rPr kumimoji="1" lang="ja-JP" altLang="en-US" smtClean="0"/>
              <a:t>9</a:t>
            </a:fld>
            <a:endParaRPr kumimoji="1" lang="ja-JP" altLang="en-US"/>
          </a:p>
        </p:txBody>
      </p:sp>
    </p:spTree>
    <p:extLst>
      <p:ext uri="{BB962C8B-B14F-4D97-AF65-F5344CB8AC3E}">
        <p14:creationId xmlns:p14="http://schemas.microsoft.com/office/powerpoint/2010/main" val="3422170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389301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3045261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3896834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172553543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321465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30452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59689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153940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418083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171095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1406660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812EE6F-DC05-4C5E-9309-BA59EDA7F7A0}" type="datetimeFigureOut">
              <a:rPr kumimoji="1" lang="ja-JP" altLang="en-US" smtClean="0"/>
              <a:t>2021/6/9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242229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2EE6F-DC05-4C5E-9309-BA59EDA7F7A0}" type="datetimeFigureOut">
              <a:rPr kumimoji="1" lang="ja-JP" altLang="en-US" smtClean="0"/>
              <a:t>2021/6/9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B3FF8-7124-4764-AA5B-40A157EBA5FE}" type="slidenum">
              <a:rPr kumimoji="1" lang="ja-JP" altLang="en-US" smtClean="0"/>
              <a:t>‹#›</a:t>
            </a:fld>
            <a:endParaRPr kumimoji="1" lang="ja-JP" altLang="en-US"/>
          </a:p>
        </p:txBody>
      </p:sp>
    </p:spTree>
    <p:extLst>
      <p:ext uri="{BB962C8B-B14F-4D97-AF65-F5344CB8AC3E}">
        <p14:creationId xmlns:p14="http://schemas.microsoft.com/office/powerpoint/2010/main" val="2542925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0.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publicdomainq.net/teacher-man-0036423/" TargetMode="Externa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8DE5402-7070-4290-BCB2-F414D0A03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920632" y="-1918476"/>
            <a:ext cx="6471022" cy="9612630"/>
          </a:xfrm>
          <a:prstGeom prst="rect">
            <a:avLst/>
          </a:prstGeom>
        </p:spPr>
      </p:pic>
      <p:sp>
        <p:nvSpPr>
          <p:cNvPr id="4" name="テキスト ボックス 3"/>
          <p:cNvSpPr txBox="1"/>
          <p:nvPr/>
        </p:nvSpPr>
        <p:spPr>
          <a:xfrm>
            <a:off x="2223408" y="2321004"/>
            <a:ext cx="8739050" cy="1107996"/>
          </a:xfrm>
          <a:prstGeom prst="rect">
            <a:avLst/>
          </a:prstGeom>
          <a:noFill/>
        </p:spPr>
        <p:txBody>
          <a:bodyPr wrap="square" rtlCol="0">
            <a:spAutoFit/>
          </a:bodyPr>
          <a:lstStyle/>
          <a:p>
            <a:r>
              <a:rPr kumimoji="1" lang="ja-JP" altLang="en-US" sz="6600" b="1" dirty="0">
                <a:latin typeface="UD デジタル 教科書体 NP-R" panose="02020400000000000000" pitchFamily="18" charset="-128"/>
                <a:ea typeface="UD デジタル 教科書体 NP-R" panose="02020400000000000000" pitchFamily="18" charset="-128"/>
              </a:rPr>
              <a:t>社会創生プロジェクト</a:t>
            </a:r>
          </a:p>
        </p:txBody>
      </p:sp>
      <p:sp>
        <p:nvSpPr>
          <p:cNvPr id="5" name="テキスト ボックス 4"/>
          <p:cNvSpPr txBox="1"/>
          <p:nvPr/>
        </p:nvSpPr>
        <p:spPr>
          <a:xfrm>
            <a:off x="2584814" y="3198167"/>
            <a:ext cx="7645036" cy="461665"/>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平成</a:t>
            </a:r>
            <a:r>
              <a:rPr kumimoji="1" lang="ja-JP" altLang="en-US" sz="2400" b="1" dirty="0">
                <a:latin typeface="UD デジタル 教科書体 NP-R" panose="02020400000000000000" pitchFamily="18" charset="-128"/>
                <a:ea typeface="UD デジタル 教科書体 NP-R" panose="02020400000000000000" pitchFamily="18" charset="-128"/>
              </a:rPr>
              <a:t>３０年度</a:t>
            </a:r>
            <a:r>
              <a:rPr kumimoji="1" lang="ja-JP" altLang="en-US" sz="2400" dirty="0">
                <a:latin typeface="UD デジタル 教科書体 NP-R" panose="02020400000000000000" pitchFamily="18" charset="-128"/>
                <a:ea typeface="UD デジタル 教科書体 NP-R" panose="02020400000000000000" pitchFamily="18" charset="-128"/>
              </a:rPr>
              <a:t>～令和４年度　文部科学省研究開発学校</a:t>
            </a:r>
          </a:p>
        </p:txBody>
      </p:sp>
      <p:sp>
        <p:nvSpPr>
          <p:cNvPr id="6" name="テキスト ボックス 5"/>
          <p:cNvSpPr txBox="1"/>
          <p:nvPr/>
        </p:nvSpPr>
        <p:spPr>
          <a:xfrm>
            <a:off x="3669030" y="5723240"/>
            <a:ext cx="8187691" cy="400110"/>
          </a:xfrm>
          <a:prstGeom prst="rect">
            <a:avLst/>
          </a:prstGeom>
          <a:noFill/>
        </p:spPr>
        <p:txBody>
          <a:bodyPr wrap="square" rtlCol="0">
            <a:spAutoFit/>
          </a:bodyPr>
          <a:lstStyle/>
          <a:p>
            <a:r>
              <a:rPr kumimoji="1" lang="ja-JP" altLang="en-US" sz="2000" dirty="0">
                <a:latin typeface="UD デジタル 教科書体 NP-R" panose="02020400000000000000" pitchFamily="18" charset="-128"/>
                <a:ea typeface="UD デジタル 教科書体 NP-R" panose="02020400000000000000" pitchFamily="18" charset="-128"/>
              </a:rPr>
              <a:t>福井大学教育学部附属義務教育学校　前期課程　研究主任　川﨑耕介</a:t>
            </a:r>
          </a:p>
        </p:txBody>
      </p:sp>
    </p:spTree>
    <p:extLst>
      <p:ext uri="{BB962C8B-B14F-4D97-AF65-F5344CB8AC3E}">
        <p14:creationId xmlns:p14="http://schemas.microsoft.com/office/powerpoint/2010/main" val="696942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9" name="Picture 42">
            <a:extLst>
              <a:ext uri="{FF2B5EF4-FFF2-40B4-BE49-F238E27FC236}">
                <a16:creationId xmlns:a16="http://schemas.microsoft.com/office/drawing/2014/main" id="{7D9AF97E-5A21-4F65-ACFC-CC7364440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17353" y="426098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15" name="テキスト ボックス 14"/>
          <p:cNvSpPr txBox="1"/>
          <p:nvPr/>
        </p:nvSpPr>
        <p:spPr>
          <a:xfrm>
            <a:off x="2398763" y="4205182"/>
            <a:ext cx="1557667"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他者との協働</a:t>
            </a:r>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pic>
        <p:nvPicPr>
          <p:cNvPr id="17" name="Picture 2">
            <a:extLst>
              <a:ext uri="{FF2B5EF4-FFF2-40B4-BE49-F238E27FC236}">
                <a16:creationId xmlns:a16="http://schemas.microsoft.com/office/drawing/2014/main" id="{D99C71D7-49EE-CD4F-9169-55F1D77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621034" y="2247524"/>
            <a:ext cx="1175666" cy="7264400"/>
          </a:xfrm>
          <a:prstGeom prst="rect">
            <a:avLst/>
          </a:prstGeom>
        </p:spPr>
      </p:pic>
      <p:sp>
        <p:nvSpPr>
          <p:cNvPr id="18" name="テキスト ボックス 17"/>
          <p:cNvSpPr txBox="1"/>
          <p:nvPr/>
        </p:nvSpPr>
        <p:spPr>
          <a:xfrm>
            <a:off x="670054" y="5665532"/>
            <a:ext cx="5815413" cy="523220"/>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福大附属版キー・コンピテンシー</a:t>
            </a:r>
            <a:endParaRPr kumimoji="1" lang="ja-JP" altLang="en-US" sz="2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42123119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9" name="Picture 42">
            <a:extLst>
              <a:ext uri="{FF2B5EF4-FFF2-40B4-BE49-F238E27FC236}">
                <a16:creationId xmlns:a16="http://schemas.microsoft.com/office/drawing/2014/main" id="{0B1E6433-6A85-4A57-ACC6-AD68022D0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sp>
        <p:nvSpPr>
          <p:cNvPr id="17" name="テキスト ボックス 16"/>
          <p:cNvSpPr txBox="1"/>
          <p:nvPr/>
        </p:nvSpPr>
        <p:spPr>
          <a:xfrm>
            <a:off x="317353" y="426098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18" name="テキスト ボックス 17"/>
          <p:cNvSpPr txBox="1"/>
          <p:nvPr/>
        </p:nvSpPr>
        <p:spPr>
          <a:xfrm>
            <a:off x="2247981" y="424340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pic>
        <p:nvPicPr>
          <p:cNvPr id="20" name="Picture 2">
            <a:extLst>
              <a:ext uri="{FF2B5EF4-FFF2-40B4-BE49-F238E27FC236}">
                <a16:creationId xmlns:a16="http://schemas.microsoft.com/office/drawing/2014/main" id="{D99C71D7-49EE-CD4F-9169-55F1D77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621034" y="2247524"/>
            <a:ext cx="1175666" cy="7264400"/>
          </a:xfrm>
          <a:prstGeom prst="rect">
            <a:avLst/>
          </a:prstGeom>
        </p:spPr>
      </p:pic>
      <p:sp>
        <p:nvSpPr>
          <p:cNvPr id="21" name="テキスト ボックス 20"/>
          <p:cNvSpPr txBox="1"/>
          <p:nvPr/>
        </p:nvSpPr>
        <p:spPr>
          <a:xfrm>
            <a:off x="670054" y="5665532"/>
            <a:ext cx="5815413" cy="523220"/>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福大附属版キー・コンピテンシー</a:t>
            </a:r>
            <a:endParaRPr kumimoji="1" lang="ja-JP" altLang="en-US" sz="2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5034295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22" name="Picture 42">
            <a:extLst>
              <a:ext uri="{FF2B5EF4-FFF2-40B4-BE49-F238E27FC236}">
                <a16:creationId xmlns:a16="http://schemas.microsoft.com/office/drawing/2014/main" id="{8E4BE7B2-BDA9-4EA1-8108-883EE4B6D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7353" y="426098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18" name="テキスト ボックス 17"/>
          <p:cNvSpPr txBox="1"/>
          <p:nvPr/>
        </p:nvSpPr>
        <p:spPr>
          <a:xfrm>
            <a:off x="2247981" y="424340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19" name="テキスト ボックス 18"/>
          <p:cNvSpPr txBox="1"/>
          <p:nvPr/>
        </p:nvSpPr>
        <p:spPr>
          <a:xfrm>
            <a:off x="4280945" y="426098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pic>
        <p:nvPicPr>
          <p:cNvPr id="23" name="Picture 8">
            <a:extLst>
              <a:ext uri="{FF2B5EF4-FFF2-40B4-BE49-F238E27FC236}">
                <a16:creationId xmlns:a16="http://schemas.microsoft.com/office/drawing/2014/main" id="{52FA895B-6C52-5244-903E-D79120B4E9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188" y="5125336"/>
            <a:ext cx="8077200" cy="1647144"/>
          </a:xfrm>
          <a:prstGeom prst="rect">
            <a:avLst/>
          </a:prstGeom>
        </p:spPr>
      </p:pic>
      <p:sp>
        <p:nvSpPr>
          <p:cNvPr id="24" name="テキスト ボックス 23"/>
          <p:cNvSpPr txBox="1"/>
          <p:nvPr/>
        </p:nvSpPr>
        <p:spPr>
          <a:xfrm>
            <a:off x="409683" y="5670713"/>
            <a:ext cx="5791795" cy="646331"/>
          </a:xfrm>
          <a:prstGeom prst="rect">
            <a:avLst/>
          </a:prstGeom>
          <a:noFill/>
        </p:spPr>
        <p:txBody>
          <a:bodyPr wrap="square" rtlCol="0">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「社会創生プロジェクト」</a:t>
            </a:r>
          </a:p>
        </p:txBody>
      </p:sp>
    </p:spTree>
    <p:extLst>
      <p:ext uri="{BB962C8B-B14F-4D97-AF65-F5344CB8AC3E}">
        <p14:creationId xmlns:p14="http://schemas.microsoft.com/office/powerpoint/2010/main" val="36969230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5773" y="2817713"/>
            <a:ext cx="11266227" cy="923330"/>
          </a:xfrm>
          <a:prstGeom prst="rect">
            <a:avLst/>
          </a:prstGeom>
          <a:noFill/>
        </p:spPr>
        <p:txBody>
          <a:bodyPr wrap="square" rtlCol="0">
            <a:spAutoFit/>
          </a:bodyPr>
          <a:lstStyle/>
          <a:p>
            <a:pPr algn="ctr"/>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pic>
        <p:nvPicPr>
          <p:cNvPr id="3"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1005806" y="2753807"/>
            <a:ext cx="1072593" cy="1051141"/>
          </a:xfrm>
          <a:prstGeom prst="rect">
            <a:avLst/>
          </a:prstGeom>
        </p:spPr>
      </p:pic>
    </p:spTree>
    <p:extLst>
      <p:ext uri="{BB962C8B-B14F-4D97-AF65-F5344CB8AC3E}">
        <p14:creationId xmlns:p14="http://schemas.microsoft.com/office/powerpoint/2010/main" val="318656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グラフィックス 10" descr="鉢植えの花">
            <a:extLst>
              <a:ext uri="{FF2B5EF4-FFF2-40B4-BE49-F238E27FC236}">
                <a16:creationId xmlns:a16="http://schemas.microsoft.com/office/drawing/2014/main" id="{78D51F21-0232-4F25-9C81-DC664454480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789558" y="497196"/>
            <a:ext cx="6085005" cy="5863608"/>
          </a:xfrm>
          <a:prstGeom prst="rect">
            <a:avLst/>
          </a:prstGeom>
        </p:spPr>
      </p:pic>
      <p:sp>
        <p:nvSpPr>
          <p:cNvPr id="138" name="楕円 137">
            <a:extLst>
              <a:ext uri="{FF2B5EF4-FFF2-40B4-BE49-F238E27FC236}">
                <a16:creationId xmlns:a16="http://schemas.microsoft.com/office/drawing/2014/main" id="{2D97F7AD-458E-461A-B5C6-D2E3AE87FEDC}"/>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9" name="楕円 138">
            <a:extLst>
              <a:ext uri="{FF2B5EF4-FFF2-40B4-BE49-F238E27FC236}">
                <a16:creationId xmlns:a16="http://schemas.microsoft.com/office/drawing/2014/main" id="{6C5B2BFF-9B46-4DE5-8C60-A8DF1AB44191}"/>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弧 13">
            <a:extLst>
              <a:ext uri="{FF2B5EF4-FFF2-40B4-BE49-F238E27FC236}">
                <a16:creationId xmlns:a16="http://schemas.microsoft.com/office/drawing/2014/main" id="{55FC8FA0-F428-4684-A863-141204E8A0E7}"/>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 name="テキスト ボックス 1"/>
          <p:cNvSpPr txBox="1"/>
          <p:nvPr/>
        </p:nvSpPr>
        <p:spPr>
          <a:xfrm>
            <a:off x="130630" y="29228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131" name="正方形/長方形 130">
            <a:extLst>
              <a:ext uri="{FF2B5EF4-FFF2-40B4-BE49-F238E27FC236}">
                <a16:creationId xmlns:a16="http://schemas.microsoft.com/office/drawing/2014/main" id="{C8E8B2AC-4908-484C-894E-90EA2E22B301}"/>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92DA882E-8D13-43DF-BE2E-99E4B0261FFA}"/>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92842244-46D7-4429-8BE4-0EA77157ABD1}"/>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D3EF5C3E-5DDC-4D14-B676-CDBA249D6377}"/>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135" name="テキスト ボックス 134">
            <a:extLst>
              <a:ext uri="{FF2B5EF4-FFF2-40B4-BE49-F238E27FC236}">
                <a16:creationId xmlns:a16="http://schemas.microsoft.com/office/drawing/2014/main" id="{5346E5EE-BABD-4638-9497-0088ADDAC69D}"/>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136" name="テキスト ボックス 135">
            <a:extLst>
              <a:ext uri="{FF2B5EF4-FFF2-40B4-BE49-F238E27FC236}">
                <a16:creationId xmlns:a16="http://schemas.microsoft.com/office/drawing/2014/main" id="{687B1AED-CCF9-4FFF-AE99-9AC253DF7512}"/>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137" name="テキスト ボックス 136">
            <a:extLst>
              <a:ext uri="{FF2B5EF4-FFF2-40B4-BE49-F238E27FC236}">
                <a16:creationId xmlns:a16="http://schemas.microsoft.com/office/drawing/2014/main" id="{4C3652F6-5384-4A91-B4E2-4E63F73776DB}"/>
              </a:ext>
            </a:extLst>
          </p:cNvPr>
          <p:cNvSpPr txBox="1"/>
          <p:nvPr/>
        </p:nvSpPr>
        <p:spPr>
          <a:xfrm>
            <a:off x="4895951" y="4483207"/>
            <a:ext cx="2279202" cy="1415772"/>
          </a:xfrm>
          <a:prstGeom prst="rect">
            <a:avLst/>
          </a:prstGeom>
          <a:noFill/>
        </p:spPr>
        <p:txBody>
          <a:bodyPr wrap="square" rtlCol="0">
            <a:spAutoFit/>
          </a:bodyPr>
          <a:lstStyle/>
          <a:p>
            <a:r>
              <a:rPr kumimoji="1" lang="ja-JP" altLang="en-US" sz="3200" b="1" dirty="0">
                <a:latin typeface="UD デジタル 教科書体 NP-R" panose="02020400000000000000" pitchFamily="18" charset="-128"/>
                <a:ea typeface="UD デジタル 教科書体 NP-R" panose="02020400000000000000" pitchFamily="18" charset="-128"/>
              </a:rPr>
              <a:t>どのような</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r>
              <a:rPr kumimoji="1" lang="ja-JP" altLang="en-US" sz="5400" b="1" dirty="0">
                <a:latin typeface="UD デジタル 教科書体 NP-R" panose="02020400000000000000" pitchFamily="18" charset="-128"/>
                <a:ea typeface="UD デジタル 教科書体 NP-R" panose="02020400000000000000" pitchFamily="18" charset="-128"/>
              </a:rPr>
              <a:t>学び？</a:t>
            </a:r>
          </a:p>
        </p:txBody>
      </p:sp>
    </p:spTree>
    <p:extLst>
      <p:ext uri="{BB962C8B-B14F-4D97-AF65-F5344CB8AC3E}">
        <p14:creationId xmlns:p14="http://schemas.microsoft.com/office/powerpoint/2010/main" val="406646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グラフィックス 11" descr="鉢植えの花">
            <a:extLst>
              <a:ext uri="{FF2B5EF4-FFF2-40B4-BE49-F238E27FC236}">
                <a16:creationId xmlns:a16="http://schemas.microsoft.com/office/drawing/2014/main" id="{02C50B94-1B53-4A62-A56B-DE9800CB977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789558" y="497196"/>
            <a:ext cx="6085005" cy="5863608"/>
          </a:xfrm>
          <a:prstGeom prst="rect">
            <a:avLst/>
          </a:prstGeom>
        </p:spPr>
      </p:pic>
      <p:sp>
        <p:nvSpPr>
          <p:cNvPr id="13" name="楕円 12">
            <a:extLst>
              <a:ext uri="{FF2B5EF4-FFF2-40B4-BE49-F238E27FC236}">
                <a16:creationId xmlns:a16="http://schemas.microsoft.com/office/drawing/2014/main" id="{E209D0D7-9B7A-45B3-8B18-CCE2BFD1127C}"/>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39E5B532-1F32-4987-BACD-C49BFAAD312A}"/>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弧 14">
            <a:extLst>
              <a:ext uri="{FF2B5EF4-FFF2-40B4-BE49-F238E27FC236}">
                <a16:creationId xmlns:a16="http://schemas.microsoft.com/office/drawing/2014/main" id="{13410621-AA82-4CCE-8A81-390B571B0EF4}"/>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BBE948FA-B54C-4610-A6FA-6C2E76DD11F3}"/>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DABA3F4-C32E-4714-89C7-2914EF0D0F3E}"/>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6CC2557-61A5-42B3-9F71-49A41BAA4E8E}"/>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EB0F2BC4-05CA-478F-9FCA-98B76B04DB2F}"/>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20" name="テキスト ボックス 19">
            <a:extLst>
              <a:ext uri="{FF2B5EF4-FFF2-40B4-BE49-F238E27FC236}">
                <a16:creationId xmlns:a16="http://schemas.microsoft.com/office/drawing/2014/main" id="{53983D84-EF30-4D96-B20B-0ED6EE6097E0}"/>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97F66439-8FC9-4DAA-97C7-18B049F8864B}"/>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pic>
        <p:nvPicPr>
          <p:cNvPr id="25" name="Picture 17">
            <a:extLst>
              <a:ext uri="{FF2B5EF4-FFF2-40B4-BE49-F238E27FC236}">
                <a16:creationId xmlns:a16="http://schemas.microsoft.com/office/drawing/2014/main" id="{5F96C877-474D-4C42-AA1C-972B449EC3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sp>
        <p:nvSpPr>
          <p:cNvPr id="26" name="矢印: 右 25">
            <a:extLst>
              <a:ext uri="{FF2B5EF4-FFF2-40B4-BE49-F238E27FC236}">
                <a16:creationId xmlns:a16="http://schemas.microsoft.com/office/drawing/2014/main" id="{B996897E-07DC-467F-9FDE-FC664BCA5463}"/>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十字形 26">
            <a:extLst>
              <a:ext uri="{FF2B5EF4-FFF2-40B4-BE49-F238E27FC236}">
                <a16:creationId xmlns:a16="http://schemas.microsoft.com/office/drawing/2014/main" id="{FB99C894-AC6E-4B50-860D-8FBCF6E38E7A}"/>
              </a:ext>
            </a:extLst>
          </p:cNvPr>
          <p:cNvSpPr/>
          <p:nvPr/>
        </p:nvSpPr>
        <p:spPr>
          <a:xfrm rot="2825410">
            <a:off x="4153872" y="4799818"/>
            <a:ext cx="771277" cy="743732"/>
          </a:xfrm>
          <a:prstGeom prst="plus">
            <a:avLst>
              <a:gd name="adj" fmla="val 371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FFFE7C0E-C08E-4ACB-9B73-DA7CACA2420A}"/>
              </a:ext>
            </a:extLst>
          </p:cNvPr>
          <p:cNvSpPr txBox="1"/>
          <p:nvPr/>
        </p:nvSpPr>
        <p:spPr>
          <a:xfrm>
            <a:off x="216747" y="3953558"/>
            <a:ext cx="3673913" cy="830997"/>
          </a:xfrm>
          <a:prstGeom prst="rect">
            <a:avLst/>
          </a:prstGeom>
          <a:noFill/>
        </p:spPr>
        <p:txBody>
          <a:bodyPr wrap="square" rtlCol="0">
            <a:spAutoFit/>
          </a:bodyPr>
          <a:lstStyle/>
          <a:p>
            <a:r>
              <a:rPr lang="ja-JP" altLang="en-US" sz="2400" dirty="0">
                <a:latin typeface="UD デジタル 教科書体 NP-R" panose="02020400000000000000" pitchFamily="18" charset="-128"/>
                <a:ea typeface="UD デジタル 教科書体 NP-R" panose="02020400000000000000" pitchFamily="18" charset="-128"/>
              </a:rPr>
              <a:t>１つの単元に閉じた教科の学習・体験活動</a:t>
            </a:r>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a:extLst>
              <a:ext uri="{FF2B5EF4-FFF2-40B4-BE49-F238E27FC236}">
                <a16:creationId xmlns:a16="http://schemas.microsoft.com/office/drawing/2014/main" id="{5E39487E-1A11-4E81-B832-E0B24B64F089}"/>
              </a:ext>
            </a:extLst>
          </p:cNvPr>
          <p:cNvSpPr txBox="1"/>
          <p:nvPr/>
        </p:nvSpPr>
        <p:spPr>
          <a:xfrm>
            <a:off x="188418" y="5128051"/>
            <a:ext cx="3673913" cy="830997"/>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既定のカリキュラムをプログラム的に行う</a:t>
            </a:r>
          </a:p>
        </p:txBody>
      </p:sp>
    </p:spTree>
    <p:extLst>
      <p:ext uri="{BB962C8B-B14F-4D97-AF65-F5344CB8AC3E}">
        <p14:creationId xmlns:p14="http://schemas.microsoft.com/office/powerpoint/2010/main" val="164865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7">
            <a:extLst>
              <a:ext uri="{FF2B5EF4-FFF2-40B4-BE49-F238E27FC236}">
                <a16:creationId xmlns:a16="http://schemas.microsoft.com/office/drawing/2014/main" id="{64A08202-FABC-4CD2-950B-3BBA7149B7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7" name="グラフィックス 16" descr="鉢植えの花">
            <a:extLst>
              <a:ext uri="{FF2B5EF4-FFF2-40B4-BE49-F238E27FC236}">
                <a16:creationId xmlns:a16="http://schemas.microsoft.com/office/drawing/2014/main" id="{8DC11AD4-C849-4F4A-9557-18958CE3536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789558" y="497196"/>
            <a:ext cx="6085005" cy="5863608"/>
          </a:xfrm>
          <a:prstGeom prst="rect">
            <a:avLst/>
          </a:prstGeom>
        </p:spPr>
      </p:pic>
      <p:sp>
        <p:nvSpPr>
          <p:cNvPr id="19" name="楕円 18">
            <a:extLst>
              <a:ext uri="{FF2B5EF4-FFF2-40B4-BE49-F238E27FC236}">
                <a16:creationId xmlns:a16="http://schemas.microsoft.com/office/drawing/2014/main" id="{2EECABE0-1BBE-4DBC-BBE5-64EC7E7C8395}"/>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166FD714-0C51-4A6B-86C4-9B024138B06A}"/>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弧 22">
            <a:extLst>
              <a:ext uri="{FF2B5EF4-FFF2-40B4-BE49-F238E27FC236}">
                <a16:creationId xmlns:a16="http://schemas.microsoft.com/office/drawing/2014/main" id="{79D92A8F-C323-4F2D-ABCB-D54952B74630}"/>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CB795F97-844B-43EC-A9E2-07D753015619}"/>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F0E835C-6275-44F1-BE51-32E602804708}"/>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076AC82C-2F45-4BF7-BCE8-DF2157029F4C}"/>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3BE1C9AE-762B-4471-8BFB-4534BFF6E244}"/>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28" name="テキスト ボックス 27">
            <a:extLst>
              <a:ext uri="{FF2B5EF4-FFF2-40B4-BE49-F238E27FC236}">
                <a16:creationId xmlns:a16="http://schemas.microsoft.com/office/drawing/2014/main" id="{E18A92A1-E272-4E66-82E1-9AFBCCFE6F04}"/>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FDF9DBDE-661B-4D02-9DE9-E92465AB7870}"/>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0" name="テキスト ボックス 29">
            <a:extLst>
              <a:ext uri="{FF2B5EF4-FFF2-40B4-BE49-F238E27FC236}">
                <a16:creationId xmlns:a16="http://schemas.microsoft.com/office/drawing/2014/main" id="{770B53C0-251E-4E1B-89F9-9757076A97FD}"/>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8" name="矢印: 右 37">
            <a:extLst>
              <a:ext uri="{FF2B5EF4-FFF2-40B4-BE49-F238E27FC236}">
                <a16:creationId xmlns:a16="http://schemas.microsoft.com/office/drawing/2014/main" id="{8BEECE28-0303-4C80-9B2B-F46A3678EDC9}"/>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a:extLst>
              <a:ext uri="{FF2B5EF4-FFF2-40B4-BE49-F238E27FC236}">
                <a16:creationId xmlns:a16="http://schemas.microsoft.com/office/drawing/2014/main" id="{EEE6423D-E767-4AD6-82D7-B68429D4C562}"/>
              </a:ext>
            </a:extLst>
          </p:cNvPr>
          <p:cNvSpPr txBox="1"/>
          <p:nvPr/>
        </p:nvSpPr>
        <p:spPr>
          <a:xfrm>
            <a:off x="376767" y="4199654"/>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各教科・総合的な学習・特別活動等の枠を超えた課題に取り組む</a:t>
            </a:r>
          </a:p>
        </p:txBody>
      </p:sp>
    </p:spTree>
    <p:extLst>
      <p:ext uri="{BB962C8B-B14F-4D97-AF65-F5344CB8AC3E}">
        <p14:creationId xmlns:p14="http://schemas.microsoft.com/office/powerpoint/2010/main" val="229046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EECA2CAA-C27C-4018-893D-6B8C6379645B}"/>
              </a:ext>
            </a:extLst>
          </p:cNvPr>
          <p:cNvSpPr txBox="1"/>
          <p:nvPr/>
        </p:nvSpPr>
        <p:spPr>
          <a:xfrm>
            <a:off x="263163" y="4343221"/>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各教科・総合的な学習・特別活動等の枠を超えた課題に取り組む</a:t>
            </a:r>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68F6283E-97CF-4937-8750-D811C95BF2AF}"/>
              </a:ext>
            </a:extLst>
          </p:cNvPr>
          <p:cNvSpPr txBox="1"/>
          <p:nvPr/>
        </p:nvSpPr>
        <p:spPr>
          <a:xfrm>
            <a:off x="8433479" y="4199652"/>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自己との対話</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自己省察</a:t>
            </a:r>
            <a:r>
              <a:rPr kumimoji="1" lang="en-US" altLang="ja-JP" sz="2400" dirty="0">
                <a:latin typeface="UD デジタル 教科書体 NP-R" panose="02020400000000000000" pitchFamily="18" charset="-128"/>
                <a:ea typeface="UD デジタル 教科書体 NP-R" panose="02020400000000000000" pitchFamily="18" charset="-128"/>
              </a:rPr>
              <a:t>)</a:t>
            </a:r>
          </a:p>
          <a:p>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他者との対話</a:t>
            </a:r>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73861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EECA2CAA-C27C-4018-893D-6B8C6379645B}"/>
              </a:ext>
            </a:extLst>
          </p:cNvPr>
          <p:cNvSpPr txBox="1"/>
          <p:nvPr/>
        </p:nvSpPr>
        <p:spPr>
          <a:xfrm>
            <a:off x="263163" y="4343221"/>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各教科・総合的な学習・特別活動等の枠を超えた課題に取り組む</a:t>
            </a:r>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68F6283E-97CF-4937-8750-D811C95BF2AF}"/>
              </a:ext>
            </a:extLst>
          </p:cNvPr>
          <p:cNvSpPr txBox="1"/>
          <p:nvPr/>
        </p:nvSpPr>
        <p:spPr>
          <a:xfrm>
            <a:off x="8433479" y="4199652"/>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自己との対話</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自己省察</a:t>
            </a:r>
            <a:r>
              <a:rPr kumimoji="1" lang="en-US" altLang="ja-JP" sz="2400" dirty="0">
                <a:latin typeface="UD デジタル 教科書体 NP-R" panose="02020400000000000000" pitchFamily="18" charset="-128"/>
                <a:ea typeface="UD デジタル 教科書体 NP-R" panose="02020400000000000000" pitchFamily="18" charset="-128"/>
              </a:rPr>
              <a:t>)</a:t>
            </a:r>
          </a:p>
          <a:p>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他者との対話</a:t>
            </a:r>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66443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68F6283E-97CF-4937-8750-D811C95BF2AF}"/>
              </a:ext>
            </a:extLst>
          </p:cNvPr>
          <p:cNvSpPr txBox="1"/>
          <p:nvPr/>
        </p:nvSpPr>
        <p:spPr>
          <a:xfrm>
            <a:off x="8433479" y="4199652"/>
            <a:ext cx="3673913" cy="1200329"/>
          </a:xfrm>
          <a:prstGeom prst="rect">
            <a:avLst/>
          </a:prstGeom>
          <a:noFill/>
        </p:spPr>
        <p:txBody>
          <a:bodyPr wrap="square" rtlCol="0">
            <a:spAutoFit/>
          </a:bodyPr>
          <a:lstStyle/>
          <a:p>
            <a:r>
              <a:rPr kumimoji="1" lang="ja-JP" altLang="en-US" sz="2400" dirty="0">
                <a:latin typeface="UD デジタル 教科書体 NP-R" panose="02020400000000000000" pitchFamily="18" charset="-128"/>
                <a:ea typeface="UD デジタル 教科書体 NP-R" panose="02020400000000000000" pitchFamily="18" charset="-128"/>
              </a:rPr>
              <a:t>自己との対話</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自己省察</a:t>
            </a:r>
            <a:r>
              <a:rPr kumimoji="1" lang="en-US" altLang="ja-JP" sz="2400" dirty="0">
                <a:latin typeface="UD デジタル 教科書体 NP-R" panose="02020400000000000000" pitchFamily="18" charset="-128"/>
                <a:ea typeface="UD デジタル 教科書体 NP-R" panose="02020400000000000000" pitchFamily="18" charset="-128"/>
              </a:rPr>
              <a:t>)</a:t>
            </a:r>
          </a:p>
          <a:p>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他者との対話</a:t>
            </a:r>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Tree>
    <p:extLst>
      <p:ext uri="{BB962C8B-B14F-4D97-AF65-F5344CB8AC3E}">
        <p14:creationId xmlns:p14="http://schemas.microsoft.com/office/powerpoint/2010/main" val="22982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58357" y="1522776"/>
            <a:ext cx="10768444" cy="4801314"/>
          </a:xfrm>
          <a:prstGeom prst="rect">
            <a:avLst/>
          </a:prstGeom>
          <a:noFill/>
        </p:spPr>
        <p:txBody>
          <a:bodyPr wrap="square" rtlCol="0">
            <a:spAutoFit/>
          </a:bodyPr>
          <a:lstStyle/>
          <a:p>
            <a:r>
              <a:rPr kumimoji="1" lang="ja-JP" altLang="en-US" sz="4400" b="1" dirty="0">
                <a:latin typeface="UD デジタル 教科書体 NP-R" panose="02020400000000000000" pitchFamily="18" charset="-128"/>
                <a:ea typeface="UD デジタル 教科書体 NP-R" panose="02020400000000000000" pitchFamily="18" charset="-128"/>
              </a:rPr>
              <a:t>・研究開発課題</a:t>
            </a:r>
            <a:endParaRPr kumimoji="1" lang="en-US" altLang="ja-JP" sz="4400" b="1" dirty="0">
              <a:latin typeface="UD デジタル 教科書体 NP-R" panose="02020400000000000000" pitchFamily="18" charset="-128"/>
              <a:ea typeface="UD デジタル 教科書体 NP-R" panose="02020400000000000000" pitchFamily="18" charset="-128"/>
            </a:endParaRPr>
          </a:p>
          <a:p>
            <a:endParaRPr kumimoji="1" lang="en-US" altLang="ja-JP" sz="2000" b="1" dirty="0">
              <a:latin typeface="UD デジタル 教科書体 NP-R" panose="02020400000000000000" pitchFamily="18" charset="-128"/>
              <a:ea typeface="UD デジタル 教科書体 NP-R" panose="02020400000000000000" pitchFamily="18" charset="-128"/>
            </a:endParaRPr>
          </a:p>
          <a:p>
            <a:r>
              <a:rPr lang="ja-JP" altLang="en-US" sz="4400" b="1" dirty="0">
                <a:latin typeface="UD デジタル 教科書体 NP-R" panose="02020400000000000000" pitchFamily="18" charset="-128"/>
                <a:ea typeface="UD デジタル 教科書体 NP-R" panose="02020400000000000000" pitchFamily="18" charset="-128"/>
              </a:rPr>
              <a:t>・社会創生プロジェクトの概要</a:t>
            </a:r>
            <a:endParaRPr lang="en-US" altLang="ja-JP" sz="4400" b="1" dirty="0">
              <a:latin typeface="UD デジタル 教科書体 NP-R" panose="02020400000000000000" pitchFamily="18" charset="-128"/>
              <a:ea typeface="UD デジタル 教科書体 NP-R" panose="02020400000000000000" pitchFamily="18" charset="-128"/>
            </a:endParaRPr>
          </a:p>
          <a:p>
            <a:endParaRPr lang="en-US" altLang="ja-JP" sz="2000" b="1" dirty="0">
              <a:latin typeface="UD デジタル 教科書体 NP-R" panose="02020400000000000000" pitchFamily="18" charset="-128"/>
              <a:ea typeface="UD デジタル 教科書体 NP-R" panose="02020400000000000000" pitchFamily="18" charset="-128"/>
            </a:endParaRPr>
          </a:p>
          <a:p>
            <a:r>
              <a:rPr kumimoji="1" lang="ja-JP" altLang="en-US" sz="4400" b="1" dirty="0">
                <a:latin typeface="UD デジタル 教科書体 NP-R" panose="02020400000000000000" pitchFamily="18" charset="-128"/>
                <a:ea typeface="UD デジタル 教科書体 NP-R" panose="02020400000000000000" pitchFamily="18" charset="-128"/>
              </a:rPr>
              <a:t>・社会創生プロジェクトの教育課程</a:t>
            </a:r>
            <a:endParaRPr kumimoji="1" lang="en-US" altLang="ja-JP" sz="4400" b="1" dirty="0">
              <a:latin typeface="UD デジタル 教科書体 NP-R" panose="02020400000000000000" pitchFamily="18" charset="-128"/>
              <a:ea typeface="UD デジタル 教科書体 NP-R" panose="02020400000000000000" pitchFamily="18" charset="-128"/>
            </a:endParaRPr>
          </a:p>
          <a:p>
            <a:endParaRPr kumimoji="1" lang="en-US" altLang="ja-JP" sz="2000" b="1" dirty="0">
              <a:latin typeface="UD デジタル 教科書体 NP-R" panose="02020400000000000000" pitchFamily="18" charset="-128"/>
              <a:ea typeface="UD デジタル 教科書体 NP-R" panose="02020400000000000000" pitchFamily="18" charset="-128"/>
            </a:endParaRPr>
          </a:p>
          <a:p>
            <a:endParaRPr kumimoji="1" lang="en-US" altLang="ja-JP" sz="800" b="1" dirty="0">
              <a:latin typeface="UD デジタル 教科書体 NP-R" panose="02020400000000000000" pitchFamily="18" charset="-128"/>
              <a:ea typeface="UD デジタル 教科書体 NP-R" panose="02020400000000000000" pitchFamily="18" charset="-128"/>
            </a:endParaRPr>
          </a:p>
          <a:p>
            <a:r>
              <a:rPr lang="ja-JP" altLang="en-US" sz="4400" b="1" dirty="0">
                <a:latin typeface="UD デジタル 教科書体 NP-R" panose="02020400000000000000" pitchFamily="18" charset="-128"/>
                <a:ea typeface="UD デジタル 教科書体 NP-R" panose="02020400000000000000" pitchFamily="18" charset="-128"/>
              </a:rPr>
              <a:t>・社会創生プロジェクトの本質的な学び</a:t>
            </a:r>
            <a:endParaRPr lang="en-US" altLang="ja-JP" sz="4400" b="1" dirty="0">
              <a:latin typeface="UD デジタル 教科書体 NP-R" panose="02020400000000000000" pitchFamily="18" charset="-128"/>
              <a:ea typeface="UD デジタル 教科書体 NP-R" panose="02020400000000000000" pitchFamily="18" charset="-128"/>
            </a:endParaRPr>
          </a:p>
          <a:p>
            <a:endParaRPr lang="en-US" altLang="ja-JP" sz="2000" b="1" dirty="0">
              <a:latin typeface="UD デジタル 教科書体 NP-R" panose="02020400000000000000" pitchFamily="18" charset="-128"/>
              <a:ea typeface="UD デジタル 教科書体 NP-R" panose="02020400000000000000" pitchFamily="18" charset="-128"/>
            </a:endParaRPr>
          </a:p>
          <a:p>
            <a:r>
              <a:rPr kumimoji="1" lang="ja-JP" altLang="en-US" sz="4400" b="1" dirty="0">
                <a:latin typeface="UD デジタル 教科書体 NP-R" panose="02020400000000000000" pitchFamily="18" charset="-128"/>
                <a:ea typeface="UD デジタル 教科書体 NP-R" panose="02020400000000000000" pitchFamily="18" charset="-128"/>
              </a:rPr>
              <a:t>・社会創生プロジェクトにおける評価</a:t>
            </a:r>
          </a:p>
        </p:txBody>
      </p:sp>
      <p:sp>
        <p:nvSpPr>
          <p:cNvPr id="3" name="テキスト ボックス 2"/>
          <p:cNvSpPr txBox="1"/>
          <p:nvPr/>
        </p:nvSpPr>
        <p:spPr>
          <a:xfrm>
            <a:off x="458357" y="379313"/>
            <a:ext cx="4691904" cy="923330"/>
          </a:xfrm>
          <a:prstGeom prst="rect">
            <a:avLst/>
          </a:prstGeom>
          <a:noFill/>
        </p:spPr>
        <p:txBody>
          <a:bodyPr wrap="square" rtlCol="0">
            <a:spAutoFit/>
          </a:bodyPr>
          <a:lstStyle/>
          <a:p>
            <a:r>
              <a:rPr lang="ja-JP" altLang="en-US" sz="5400" b="1" dirty="0">
                <a:latin typeface="UD デジタル 教科書体 NP-R" panose="02020400000000000000" pitchFamily="18" charset="-128"/>
                <a:ea typeface="UD デジタル 教科書体 NP-R" panose="02020400000000000000" pitchFamily="18" charset="-128"/>
              </a:rPr>
              <a:t>発表のながれ</a:t>
            </a:r>
            <a:endParaRPr kumimoji="1" lang="ja-JP" altLang="en-US" sz="5400" b="1" dirty="0">
              <a:latin typeface="UD デジタル 教科書体 NP-R" panose="02020400000000000000" pitchFamily="18" charset="-128"/>
              <a:ea typeface="UD デジタル 教科書体 NP-R" panose="02020400000000000000" pitchFamily="18" charset="-128"/>
            </a:endParaRPr>
          </a:p>
        </p:txBody>
      </p:sp>
      <p:pic>
        <p:nvPicPr>
          <p:cNvPr id="4"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40606" y="1377979"/>
            <a:ext cx="1072593" cy="1051141"/>
          </a:xfrm>
          <a:prstGeom prst="rect">
            <a:avLst/>
          </a:prstGeom>
        </p:spPr>
      </p:pic>
      <p:pic>
        <p:nvPicPr>
          <p:cNvPr id="5"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40606" y="2364925"/>
            <a:ext cx="1072593" cy="1051141"/>
          </a:xfrm>
          <a:prstGeom prst="rect">
            <a:avLst/>
          </a:prstGeom>
        </p:spPr>
      </p:pic>
      <p:pic>
        <p:nvPicPr>
          <p:cNvPr id="6"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40606" y="3397864"/>
            <a:ext cx="1072593" cy="1051141"/>
          </a:xfrm>
          <a:prstGeom prst="rect">
            <a:avLst/>
          </a:prstGeom>
        </p:spPr>
      </p:pic>
      <p:pic>
        <p:nvPicPr>
          <p:cNvPr id="7"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40607" y="4444805"/>
            <a:ext cx="1072593" cy="1051141"/>
          </a:xfrm>
          <a:prstGeom prst="rect">
            <a:avLst/>
          </a:prstGeom>
        </p:spPr>
      </p:pic>
      <p:pic>
        <p:nvPicPr>
          <p:cNvPr id="8"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40607" y="5424303"/>
            <a:ext cx="1072593" cy="1051141"/>
          </a:xfrm>
          <a:prstGeom prst="rect">
            <a:avLst/>
          </a:prstGeom>
        </p:spPr>
      </p:pic>
    </p:spTree>
    <p:extLst>
      <p:ext uri="{BB962C8B-B14F-4D97-AF65-F5344CB8AC3E}">
        <p14:creationId xmlns:p14="http://schemas.microsoft.com/office/powerpoint/2010/main" val="1176958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68F6283E-97CF-4937-8750-D811C95BF2AF}"/>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Tree>
    <p:extLst>
      <p:ext uri="{BB962C8B-B14F-4D97-AF65-F5344CB8AC3E}">
        <p14:creationId xmlns:p14="http://schemas.microsoft.com/office/powerpoint/2010/main" val="85553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
        <p:nvSpPr>
          <p:cNvPr id="23" name="テキスト ボックス 22">
            <a:extLst>
              <a:ext uri="{FF2B5EF4-FFF2-40B4-BE49-F238E27FC236}">
                <a16:creationId xmlns:a16="http://schemas.microsoft.com/office/drawing/2014/main" id="{5CACFA28-F156-4DA9-A6C9-7D22321F2712}"/>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A34510D9-3BBF-453D-90D8-F978EF3CDC47}"/>
              </a:ext>
            </a:extLst>
          </p:cNvPr>
          <p:cNvSpPr txBox="1"/>
          <p:nvPr/>
        </p:nvSpPr>
        <p:spPr>
          <a:xfrm>
            <a:off x="4373490" y="4633075"/>
            <a:ext cx="3081307" cy="1077218"/>
          </a:xfrm>
          <a:prstGeom prst="rect">
            <a:avLst/>
          </a:prstGeom>
          <a:noFill/>
        </p:spPr>
        <p:txBody>
          <a:bodyPr wrap="square" rtlCol="0">
            <a:spAutoFit/>
          </a:bodyPr>
          <a:lstStyle/>
          <a:p>
            <a:pPr algn="ctr"/>
            <a:r>
              <a:rPr kumimoji="1" lang="ja-JP" altLang="en-US" sz="3200" b="1" dirty="0">
                <a:latin typeface="UD デジタル 教科書体 NP-R" panose="02020400000000000000" pitchFamily="18" charset="-128"/>
                <a:ea typeface="UD デジタル 教科書体 NP-R" panose="02020400000000000000" pitchFamily="18" charset="-128"/>
              </a:rPr>
              <a:t>社会創生</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3200" b="1" dirty="0">
                <a:latin typeface="UD デジタル 教科書体 NP-R" panose="02020400000000000000" pitchFamily="18" charset="-128"/>
                <a:ea typeface="UD デジタル 教科書体 NP-R" panose="02020400000000000000" pitchFamily="18" charset="-128"/>
              </a:rPr>
              <a:t>プロジェクト</a:t>
            </a:r>
          </a:p>
        </p:txBody>
      </p:sp>
    </p:spTree>
    <p:extLst>
      <p:ext uri="{BB962C8B-B14F-4D97-AF65-F5344CB8AC3E}">
        <p14:creationId xmlns:p14="http://schemas.microsoft.com/office/powerpoint/2010/main" val="1896838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 name="円/楕円 2"/>
          <p:cNvSpPr/>
          <p:nvPr/>
        </p:nvSpPr>
        <p:spPr>
          <a:xfrm>
            <a:off x="349450" y="2233887"/>
            <a:ext cx="4164376" cy="4098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873525" y="3213551"/>
            <a:ext cx="2217380" cy="212074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21" name="テキスト ボックス 20"/>
          <p:cNvSpPr txBox="1"/>
          <p:nvPr/>
        </p:nvSpPr>
        <p:spPr>
          <a:xfrm>
            <a:off x="845325" y="3858425"/>
            <a:ext cx="3203941" cy="830997"/>
          </a:xfrm>
          <a:prstGeom prst="rect">
            <a:avLst/>
          </a:prstGeom>
          <a:noFill/>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総合的な学習</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2400" b="1" dirty="0">
                <a:latin typeface="UD デジタル 教科書体 NP-R" panose="02020400000000000000" pitchFamily="18" charset="-128"/>
                <a:ea typeface="UD デジタル 教科書体 NP-R" panose="02020400000000000000" pitchFamily="18" charset="-128"/>
              </a:rPr>
              <a:t>生活科</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2" name="テキスト ボックス 21"/>
          <p:cNvSpPr txBox="1"/>
          <p:nvPr/>
        </p:nvSpPr>
        <p:spPr>
          <a:xfrm>
            <a:off x="3846711" y="3837114"/>
            <a:ext cx="1750914" cy="892552"/>
          </a:xfrm>
          <a:prstGeom prst="rect">
            <a:avLst/>
          </a:prstGeom>
          <a:noFill/>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国語科</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1400" b="1" dirty="0">
                <a:latin typeface="UD デジタル 教科書体 NP-R" panose="02020400000000000000" pitchFamily="18" charset="-128"/>
                <a:ea typeface="UD デジタル 教科書体 NP-R" panose="02020400000000000000" pitchFamily="18" charset="-128"/>
              </a:rPr>
              <a:t>「話す・聞く」「書く」</a:t>
            </a:r>
            <a:endParaRPr kumimoji="1"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9" name="円/楕円 8"/>
          <p:cNvSpPr/>
          <p:nvPr/>
        </p:nvSpPr>
        <p:spPr>
          <a:xfrm>
            <a:off x="7570952" y="2233887"/>
            <a:ext cx="4164376" cy="40982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7575946" y="3222649"/>
            <a:ext cx="2217380" cy="2120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1" name="テキスト ボックス 10"/>
          <p:cNvSpPr txBox="1"/>
          <p:nvPr/>
        </p:nvSpPr>
        <p:spPr>
          <a:xfrm>
            <a:off x="8149210" y="2511368"/>
            <a:ext cx="3203941" cy="461665"/>
          </a:xfrm>
          <a:prstGeom prst="rect">
            <a:avLst/>
          </a:prstGeom>
          <a:noFill/>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国語科</a:t>
            </a:r>
          </a:p>
        </p:txBody>
      </p:sp>
      <p:sp>
        <p:nvSpPr>
          <p:cNvPr id="12" name="テキスト ボックス 11"/>
          <p:cNvSpPr txBox="1"/>
          <p:nvPr/>
        </p:nvSpPr>
        <p:spPr>
          <a:xfrm>
            <a:off x="9653140" y="3827367"/>
            <a:ext cx="2189410" cy="738664"/>
          </a:xfrm>
          <a:prstGeom prst="rect">
            <a:avLst/>
          </a:prstGeom>
          <a:noFill/>
        </p:spPr>
        <p:txBody>
          <a:bodyPr wrap="square" rtlCol="0">
            <a:spAutoFit/>
          </a:bodyPr>
          <a:lstStyle/>
          <a:p>
            <a:pPr algn="ctr"/>
            <a:r>
              <a:rPr lang="ja-JP" altLang="en-US" sz="1400" b="1" dirty="0">
                <a:latin typeface="UD デジタル 教科書体 NP-R" panose="02020400000000000000" pitchFamily="18" charset="-128"/>
                <a:ea typeface="UD デジタル 教科書体 NP-R" panose="02020400000000000000" pitchFamily="18" charset="-128"/>
              </a:rPr>
              <a:t>「読む」</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ja-JP" altLang="en-US" sz="1400" b="1" dirty="0">
                <a:latin typeface="UD デジタル 教科書体 NP-R" panose="02020400000000000000" pitchFamily="18" charset="-128"/>
                <a:ea typeface="UD デジタル 教科書体 NP-R" panose="02020400000000000000" pitchFamily="18" charset="-128"/>
              </a:rPr>
              <a:t>「話す・聞く」の一部</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ja-JP" altLang="en-US" sz="1400" b="1" dirty="0">
                <a:latin typeface="UD デジタル 教科書体 NP-R" panose="02020400000000000000" pitchFamily="18" charset="-128"/>
                <a:ea typeface="UD デジタル 教科書体 NP-R" panose="02020400000000000000" pitchFamily="18" charset="-128"/>
              </a:rPr>
              <a:t>「書く」の一部</a:t>
            </a:r>
            <a:endParaRPr kumimoji="1"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7" name="右矢印 6"/>
          <p:cNvSpPr/>
          <p:nvPr/>
        </p:nvSpPr>
        <p:spPr>
          <a:xfrm flipH="1">
            <a:off x="5266296" y="3923408"/>
            <a:ext cx="2737627" cy="642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166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9" name="円/楕円 8"/>
          <p:cNvSpPr/>
          <p:nvPr/>
        </p:nvSpPr>
        <p:spPr>
          <a:xfrm>
            <a:off x="7570952" y="2233887"/>
            <a:ext cx="4164376" cy="40982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7575946" y="3222649"/>
            <a:ext cx="2217380" cy="2120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1" name="テキスト ボックス 10"/>
          <p:cNvSpPr txBox="1"/>
          <p:nvPr/>
        </p:nvSpPr>
        <p:spPr>
          <a:xfrm>
            <a:off x="8149210" y="2511368"/>
            <a:ext cx="3203941" cy="461665"/>
          </a:xfrm>
          <a:prstGeom prst="rect">
            <a:avLst/>
          </a:prstGeom>
          <a:noFill/>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国語科</a:t>
            </a:r>
          </a:p>
        </p:txBody>
      </p:sp>
      <p:sp>
        <p:nvSpPr>
          <p:cNvPr id="12" name="テキスト ボックス 11"/>
          <p:cNvSpPr txBox="1"/>
          <p:nvPr/>
        </p:nvSpPr>
        <p:spPr>
          <a:xfrm>
            <a:off x="9653140" y="3827367"/>
            <a:ext cx="2189410" cy="738664"/>
          </a:xfrm>
          <a:prstGeom prst="rect">
            <a:avLst/>
          </a:prstGeom>
          <a:noFill/>
        </p:spPr>
        <p:txBody>
          <a:bodyPr wrap="square" rtlCol="0">
            <a:spAutoFit/>
          </a:bodyPr>
          <a:lstStyle/>
          <a:p>
            <a:pPr algn="ctr"/>
            <a:r>
              <a:rPr lang="ja-JP" altLang="en-US" sz="1400" b="1" dirty="0">
                <a:latin typeface="UD デジタル 教科書体 NP-R" panose="02020400000000000000" pitchFamily="18" charset="-128"/>
                <a:ea typeface="UD デジタル 教科書体 NP-R" panose="02020400000000000000" pitchFamily="18" charset="-128"/>
              </a:rPr>
              <a:t>「読む」</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ja-JP" altLang="en-US" sz="1400" b="1" dirty="0">
                <a:latin typeface="UD デジタル 教科書体 NP-R" panose="02020400000000000000" pitchFamily="18" charset="-128"/>
                <a:ea typeface="UD デジタル 教科書体 NP-R" panose="02020400000000000000" pitchFamily="18" charset="-128"/>
              </a:rPr>
              <a:t>「話す・聞く」の一部</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ja-JP" altLang="en-US" sz="1400" b="1" dirty="0">
                <a:latin typeface="UD デジタル 教科書体 NP-R" panose="02020400000000000000" pitchFamily="18" charset="-128"/>
                <a:ea typeface="UD デジタル 教科書体 NP-R" panose="02020400000000000000" pitchFamily="18" charset="-128"/>
              </a:rPr>
              <a:t>「書く」の一部</a:t>
            </a:r>
            <a:endParaRPr kumimoji="1"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13" name="円/楕円 2">
            <a:extLst>
              <a:ext uri="{FF2B5EF4-FFF2-40B4-BE49-F238E27FC236}">
                <a16:creationId xmlns:a16="http://schemas.microsoft.com/office/drawing/2014/main" id="{B6E53849-A68C-4715-8D8E-69E525F2ABD0}"/>
              </a:ext>
            </a:extLst>
          </p:cNvPr>
          <p:cNvSpPr/>
          <p:nvPr/>
        </p:nvSpPr>
        <p:spPr>
          <a:xfrm>
            <a:off x="704261" y="1684894"/>
            <a:ext cx="5547948" cy="502360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右矢印 6"/>
          <p:cNvSpPr/>
          <p:nvPr/>
        </p:nvSpPr>
        <p:spPr>
          <a:xfrm flipH="1">
            <a:off x="5266296" y="3923408"/>
            <a:ext cx="2737627" cy="642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81159C8E-D88B-45BC-AA38-83B04A81F95D}"/>
              </a:ext>
            </a:extLst>
          </p:cNvPr>
          <p:cNvSpPr txBox="1"/>
          <p:nvPr/>
        </p:nvSpPr>
        <p:spPr>
          <a:xfrm>
            <a:off x="1690173" y="3950759"/>
            <a:ext cx="5137269" cy="523220"/>
          </a:xfrm>
          <a:prstGeom prst="rect">
            <a:avLst/>
          </a:prstGeom>
          <a:noFill/>
        </p:spPr>
        <p:txBody>
          <a:bodyPr wrap="square" rtlCol="0">
            <a:spAutoFit/>
          </a:bodyPr>
          <a:lstStyle/>
          <a:p>
            <a:r>
              <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社会創生プロジェクト</a:t>
            </a:r>
          </a:p>
        </p:txBody>
      </p:sp>
    </p:spTree>
    <p:extLst>
      <p:ext uri="{BB962C8B-B14F-4D97-AF65-F5344CB8AC3E}">
        <p14:creationId xmlns:p14="http://schemas.microsoft.com/office/powerpoint/2010/main" val="4175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5773" y="2694448"/>
            <a:ext cx="11266227" cy="923330"/>
          </a:xfrm>
          <a:prstGeom prst="rect">
            <a:avLst/>
          </a:prstGeom>
          <a:noFill/>
        </p:spPr>
        <p:txBody>
          <a:bodyPr wrap="square" rtlCol="0">
            <a:spAutoFit/>
          </a:bodyPr>
          <a:lstStyle/>
          <a:p>
            <a:pPr algn="ctr"/>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a:t>
            </a:r>
            <a:r>
              <a:rPr lang="ja-JP" altLang="en-US" sz="5400" b="1" dirty="0">
                <a:latin typeface="UD デジタル 教科書体 NP-R" panose="02020400000000000000" pitchFamily="18" charset="-128"/>
                <a:ea typeface="UD デジタル 教科書体 NP-R" panose="02020400000000000000" pitchFamily="18" charset="-128"/>
              </a:rPr>
              <a:t>教育課程</a:t>
            </a:r>
            <a:endParaRPr kumimoji="1" lang="ja-JP" altLang="en-US" sz="5400" b="1" dirty="0">
              <a:latin typeface="UD デジタル 教科書体 NP-R" panose="02020400000000000000" pitchFamily="18" charset="-128"/>
              <a:ea typeface="UD デジタル 教科書体 NP-R" panose="02020400000000000000" pitchFamily="18" charset="-128"/>
            </a:endParaRPr>
          </a:p>
        </p:txBody>
      </p:sp>
      <p:pic>
        <p:nvPicPr>
          <p:cNvPr id="3" name="Picture 2">
            <a:extLst>
              <a:ext uri="{FF2B5EF4-FFF2-40B4-BE49-F238E27FC236}">
                <a16:creationId xmlns:a16="http://schemas.microsoft.com/office/drawing/2014/main" id="{842C70F1-D97C-4034-91AF-26A2A68B5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389476" y="2630542"/>
            <a:ext cx="1072593" cy="1051141"/>
          </a:xfrm>
          <a:prstGeom prst="rect">
            <a:avLst/>
          </a:prstGeom>
        </p:spPr>
      </p:pic>
    </p:spTree>
    <p:extLst>
      <p:ext uri="{BB962C8B-B14F-4D97-AF65-F5344CB8AC3E}">
        <p14:creationId xmlns:p14="http://schemas.microsoft.com/office/powerpoint/2010/main" val="2360278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教育課程</a:t>
            </a:r>
          </a:p>
        </p:txBody>
      </p:sp>
      <p:sp>
        <p:nvSpPr>
          <p:cNvPr id="16" name="右矢印 15"/>
          <p:cNvSpPr/>
          <p:nvPr/>
        </p:nvSpPr>
        <p:spPr>
          <a:xfrm>
            <a:off x="440675" y="1249900"/>
            <a:ext cx="11457542" cy="2633031"/>
          </a:xfrm>
          <a:prstGeom prst="rightArrow">
            <a:avLst>
              <a:gd name="adj1" fmla="val 35774"/>
              <a:gd name="adj2" fmla="val 6380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 name="テキスト ボックス 16"/>
          <p:cNvSpPr txBox="1"/>
          <p:nvPr/>
        </p:nvSpPr>
        <p:spPr>
          <a:xfrm>
            <a:off x="440674" y="2195680"/>
            <a:ext cx="2622014" cy="769441"/>
          </a:xfrm>
          <a:prstGeom prst="rect">
            <a:avLst/>
          </a:prstGeom>
          <a:solidFill>
            <a:schemeClr val="accent1">
              <a:lumMod val="20000"/>
              <a:lumOff val="80000"/>
            </a:schemeClr>
          </a:solidFill>
          <a:ln>
            <a:solidFill>
              <a:srgbClr val="FF0000"/>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1</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2</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18" name="テキスト ボックス 17"/>
          <p:cNvSpPr txBox="1"/>
          <p:nvPr/>
        </p:nvSpPr>
        <p:spPr>
          <a:xfrm>
            <a:off x="3062688" y="2195680"/>
            <a:ext cx="2622014" cy="769441"/>
          </a:xfrm>
          <a:prstGeom prst="rect">
            <a:avLst/>
          </a:prstGeom>
          <a:solidFill>
            <a:schemeClr val="accent1">
              <a:lumMod val="40000"/>
              <a:lumOff val="60000"/>
            </a:schemeClr>
          </a:solidFill>
          <a:ln>
            <a:solidFill>
              <a:srgbClr val="F2FC6C"/>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3</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4</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19" name="テキスト ボックス 18"/>
          <p:cNvSpPr txBox="1"/>
          <p:nvPr/>
        </p:nvSpPr>
        <p:spPr>
          <a:xfrm>
            <a:off x="5684702" y="2195680"/>
            <a:ext cx="2622014" cy="769441"/>
          </a:xfrm>
          <a:prstGeom prst="rect">
            <a:avLst/>
          </a:prstGeom>
          <a:solidFill>
            <a:schemeClr val="accent1">
              <a:lumMod val="60000"/>
              <a:lumOff val="40000"/>
            </a:schemeClr>
          </a:solidFill>
          <a:ln>
            <a:solidFill>
              <a:srgbClr val="00B050"/>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5</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6</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p:cNvSpPr txBox="1"/>
          <p:nvPr/>
        </p:nvSpPr>
        <p:spPr>
          <a:xfrm>
            <a:off x="8306716" y="2181694"/>
            <a:ext cx="3885284" cy="769441"/>
          </a:xfrm>
          <a:prstGeom prst="rect">
            <a:avLst/>
          </a:prstGeom>
          <a:noFill/>
          <a:ln>
            <a:no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7</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8</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9</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23" name="テキスト ボックス 22"/>
          <p:cNvSpPr txBox="1"/>
          <p:nvPr/>
        </p:nvSpPr>
        <p:spPr>
          <a:xfrm>
            <a:off x="617388" y="3070497"/>
            <a:ext cx="92062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35" name="テキスト ボックス 34"/>
          <p:cNvSpPr txBox="1"/>
          <p:nvPr/>
        </p:nvSpPr>
        <p:spPr>
          <a:xfrm>
            <a:off x="523013" y="4027899"/>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2400" b="1" dirty="0">
                <a:latin typeface="UD デジタル 教科書体 NP-R" panose="02020400000000000000" pitchFamily="18" charset="-128"/>
                <a:ea typeface="UD デジタル 教科書体 NP-R" panose="02020400000000000000" pitchFamily="18" charset="-128"/>
              </a:rPr>
              <a:t>生活</a:t>
            </a:r>
            <a:r>
              <a:rPr kumimoji="1" lang="ja-JP" altLang="en-US" sz="2400" b="1" dirty="0">
                <a:latin typeface="UD デジタル 教科書体 NP-R" panose="02020400000000000000" pitchFamily="18" charset="-128"/>
                <a:ea typeface="UD デジタル 教科書体 NP-R" panose="02020400000000000000" pitchFamily="18" charset="-128"/>
              </a:rPr>
              <a:t>　</a:t>
            </a:r>
            <a:r>
              <a:rPr lang="en-US" altLang="ja-JP" sz="2000" b="1" dirty="0">
                <a:latin typeface="UD デジタル 教科書体 NP-R" panose="02020400000000000000" pitchFamily="18" charset="-128"/>
                <a:ea typeface="UD デジタル 教科書体 NP-R" panose="02020400000000000000" pitchFamily="18" charset="-128"/>
              </a:rPr>
              <a:t>82</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42" name="テキスト ボックス 41"/>
          <p:cNvSpPr txBox="1"/>
          <p:nvPr/>
        </p:nvSpPr>
        <p:spPr>
          <a:xfrm>
            <a:off x="1848985" y="4035497"/>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2400" b="1" dirty="0">
                <a:latin typeface="UD デジタル 教科書体 NP-R" panose="02020400000000000000" pitchFamily="18" charset="-128"/>
                <a:ea typeface="UD デジタル 教科書体 NP-R" panose="02020400000000000000" pitchFamily="18" charset="-128"/>
              </a:rPr>
              <a:t>生活</a:t>
            </a:r>
            <a:r>
              <a:rPr kumimoji="1" lang="ja-JP" altLang="en-US" sz="2400" b="1" dirty="0">
                <a:latin typeface="UD デジタル 教科書体 NP-R" panose="02020400000000000000" pitchFamily="18" charset="-128"/>
                <a:ea typeface="UD デジタル 教科書体 NP-R" panose="02020400000000000000" pitchFamily="18" charset="-128"/>
              </a:rPr>
              <a:t>　</a:t>
            </a:r>
            <a:r>
              <a:rPr lang="en-US" altLang="ja-JP" sz="2000" b="1" dirty="0">
                <a:latin typeface="UD デジタル 教科書体 NP-R" panose="02020400000000000000" pitchFamily="18" charset="-128"/>
                <a:ea typeface="UD デジタル 教科書体 NP-R" panose="02020400000000000000" pitchFamily="18" charset="-128"/>
              </a:rPr>
              <a:t>85</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kumimoji="1" lang="en-US" altLang="ja-JP" sz="2000" b="1" dirty="0">
              <a:latin typeface="UD デジタル 教科書体 NP-R" panose="02020400000000000000" pitchFamily="18" charset="-128"/>
              <a:ea typeface="UD デジタル 教科書体 NP-R" panose="02020400000000000000" pitchFamily="18" charset="-128"/>
            </a:endParaRPr>
          </a:p>
          <a:p>
            <a:pPr algn="ctr"/>
            <a:endParaRPr lang="en-US" altLang="ja-JP" sz="1600" b="1" dirty="0">
              <a:latin typeface="UD デジタル 教科書体 NP-R" panose="02020400000000000000" pitchFamily="18" charset="-128"/>
              <a:ea typeface="UD デジタル 教科書体 NP-R" panose="02020400000000000000" pitchFamily="18" charset="-128"/>
            </a:endParaRPr>
          </a:p>
        </p:txBody>
      </p:sp>
      <p:sp>
        <p:nvSpPr>
          <p:cNvPr id="43" name="テキスト ボックス 42"/>
          <p:cNvSpPr txBox="1"/>
          <p:nvPr/>
        </p:nvSpPr>
        <p:spPr>
          <a:xfrm>
            <a:off x="463153" y="5665943"/>
            <a:ext cx="1174907"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117</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44" name="テキスト ボックス 43"/>
          <p:cNvSpPr txBox="1"/>
          <p:nvPr/>
        </p:nvSpPr>
        <p:spPr>
          <a:xfrm>
            <a:off x="1711507"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120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49" name="テキスト ボックス 48"/>
          <p:cNvSpPr txBox="1"/>
          <p:nvPr/>
        </p:nvSpPr>
        <p:spPr>
          <a:xfrm>
            <a:off x="8279395" y="4360729"/>
            <a:ext cx="1212315" cy="830997"/>
          </a:xfrm>
          <a:prstGeom prst="rect">
            <a:avLst/>
          </a:prstGeom>
          <a:solidFill>
            <a:schemeClr val="accent6">
              <a:lumMod val="60000"/>
              <a:lumOff val="40000"/>
            </a:schemeClr>
          </a:solidFill>
          <a:ln w="28575">
            <a:solidFill>
              <a:srgbClr val="00B050"/>
            </a:solid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総合　</a:t>
            </a:r>
            <a:r>
              <a:rPr lang="en-US" altLang="ja-JP" sz="2400" b="1" dirty="0">
                <a:latin typeface="UD デジタル 教科書体 NP-R" panose="02020400000000000000" pitchFamily="18" charset="-128"/>
                <a:ea typeface="UD デジタル 教科書体 NP-R" panose="02020400000000000000" pitchFamily="18" charset="-128"/>
              </a:rPr>
              <a:t>50</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kumimoji="1" lang="en-US" altLang="ja-JP" sz="2000" b="1" dirty="0">
              <a:latin typeface="UD デジタル 教科書体 NP-R" panose="02020400000000000000" pitchFamily="18" charset="-128"/>
              <a:ea typeface="UD デジタル 教科書体 NP-R" panose="02020400000000000000" pitchFamily="18" charset="-128"/>
            </a:endParaRPr>
          </a:p>
        </p:txBody>
      </p:sp>
      <p:sp>
        <p:nvSpPr>
          <p:cNvPr id="50" name="テキスト ボックス 49"/>
          <p:cNvSpPr txBox="1"/>
          <p:nvPr/>
        </p:nvSpPr>
        <p:spPr>
          <a:xfrm>
            <a:off x="9578097" y="4730061"/>
            <a:ext cx="1272426" cy="646331"/>
          </a:xfrm>
          <a:prstGeom prst="rect">
            <a:avLst/>
          </a:prstGeom>
          <a:solidFill>
            <a:schemeClr val="accent6">
              <a:lumMod val="60000"/>
              <a:lumOff val="40000"/>
            </a:schemeClr>
          </a:solidFill>
          <a:ln w="28575">
            <a:solidFill>
              <a:srgbClr val="00B050"/>
            </a:solidFill>
          </a:ln>
        </p:spPr>
        <p:txBody>
          <a:bodyPr wrap="square" rtlCol="0">
            <a:spAutoFit/>
          </a:bodyPr>
          <a:lstStyle/>
          <a:p>
            <a:pPr algn="ctr"/>
            <a:r>
              <a:rPr kumimoji="1" lang="ja-JP" altLang="en-US" b="1" dirty="0">
                <a:latin typeface="UD デジタル 教科書体 NP-R" panose="02020400000000000000" pitchFamily="18" charset="-128"/>
                <a:ea typeface="UD デジタル 教科書体 NP-R" panose="02020400000000000000" pitchFamily="18" charset="-128"/>
              </a:rPr>
              <a:t>総合</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r>
              <a:rPr kumimoji="1" lang="en-US" altLang="ja-JP"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p:txBody>
      </p:sp>
      <p:sp>
        <p:nvSpPr>
          <p:cNvPr id="51" name="テキスト ボックス 50"/>
          <p:cNvSpPr txBox="1"/>
          <p:nvPr/>
        </p:nvSpPr>
        <p:spPr>
          <a:xfrm>
            <a:off x="8242671" y="3846853"/>
            <a:ext cx="598447" cy="461665"/>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数学</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52" name="テキスト ボックス 51"/>
          <p:cNvSpPr txBox="1"/>
          <p:nvPr/>
        </p:nvSpPr>
        <p:spPr>
          <a:xfrm>
            <a:off x="8888019" y="3846852"/>
            <a:ext cx="621838" cy="461665"/>
          </a:xfrm>
          <a:prstGeom prst="rect">
            <a:avLst/>
          </a:prstGeom>
          <a:solidFill>
            <a:srgbClr val="FFC000"/>
          </a:solidFill>
          <a:ln w="28575">
            <a:solidFill>
              <a:srgbClr val="FFFF00"/>
            </a:solidFill>
          </a:ln>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音楽</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41" name="テキスト ボックス 40"/>
          <p:cNvSpPr txBox="1"/>
          <p:nvPr/>
        </p:nvSpPr>
        <p:spPr>
          <a:xfrm>
            <a:off x="9556757" y="3840027"/>
            <a:ext cx="621838" cy="461665"/>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社会</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54" name="テキスト ボックス 53"/>
          <p:cNvSpPr txBox="1"/>
          <p:nvPr/>
        </p:nvSpPr>
        <p:spPr>
          <a:xfrm>
            <a:off x="10212715" y="3837081"/>
            <a:ext cx="621838" cy="461665"/>
          </a:xfrm>
          <a:prstGeom prst="rect">
            <a:avLst/>
          </a:prstGeom>
          <a:solidFill>
            <a:srgbClr val="FFC000"/>
          </a:solidFill>
          <a:ln w="28575">
            <a:solidFill>
              <a:srgbClr val="FFFF00"/>
            </a:solidFill>
          </a:ln>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音楽</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55" name="テキスト ボックス 54"/>
          <p:cNvSpPr txBox="1"/>
          <p:nvPr/>
        </p:nvSpPr>
        <p:spPr>
          <a:xfrm>
            <a:off x="9573595" y="4373844"/>
            <a:ext cx="1260957" cy="276999"/>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外国語　</a:t>
            </a: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3" name="十字形 2">
            <a:extLst>
              <a:ext uri="{FF2B5EF4-FFF2-40B4-BE49-F238E27FC236}">
                <a16:creationId xmlns:a16="http://schemas.microsoft.com/office/drawing/2014/main" id="{70E71DAD-3A8F-4ED5-81BE-A297D1E12F9B}"/>
              </a:ext>
            </a:extLst>
          </p:cNvPr>
          <p:cNvSpPr/>
          <p:nvPr/>
        </p:nvSpPr>
        <p:spPr>
          <a:xfrm>
            <a:off x="862840" y="3639903"/>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テキスト ボックス 58">
            <a:extLst>
              <a:ext uri="{FF2B5EF4-FFF2-40B4-BE49-F238E27FC236}">
                <a16:creationId xmlns:a16="http://schemas.microsoft.com/office/drawing/2014/main" id="{E7776134-D4C4-444B-8BF7-0DB4C53E1D88}"/>
              </a:ext>
            </a:extLst>
          </p:cNvPr>
          <p:cNvSpPr txBox="1"/>
          <p:nvPr/>
        </p:nvSpPr>
        <p:spPr>
          <a:xfrm>
            <a:off x="1908759" y="3086451"/>
            <a:ext cx="92062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60" name="テキスト ボックス 59">
            <a:extLst>
              <a:ext uri="{FF2B5EF4-FFF2-40B4-BE49-F238E27FC236}">
                <a16:creationId xmlns:a16="http://schemas.microsoft.com/office/drawing/2014/main" id="{53DE9303-A901-48B0-B065-ABB80443B7A6}"/>
              </a:ext>
            </a:extLst>
          </p:cNvPr>
          <p:cNvSpPr txBox="1"/>
          <p:nvPr/>
        </p:nvSpPr>
        <p:spPr>
          <a:xfrm>
            <a:off x="3170649" y="4014431"/>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62" name="テキスト ボックス 61">
            <a:extLst>
              <a:ext uri="{FF2B5EF4-FFF2-40B4-BE49-F238E27FC236}">
                <a16:creationId xmlns:a16="http://schemas.microsoft.com/office/drawing/2014/main" id="{60775DC4-934C-4AB5-81A0-CA1E765FF681}"/>
              </a:ext>
            </a:extLst>
          </p:cNvPr>
          <p:cNvSpPr txBox="1"/>
          <p:nvPr/>
        </p:nvSpPr>
        <p:spPr>
          <a:xfrm>
            <a:off x="4402734" y="4008674"/>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63" name="テキスト ボックス 62">
            <a:extLst>
              <a:ext uri="{FF2B5EF4-FFF2-40B4-BE49-F238E27FC236}">
                <a16:creationId xmlns:a16="http://schemas.microsoft.com/office/drawing/2014/main" id="{CA45A38B-2DD8-47F4-ABF3-171C5C59A7AD}"/>
              </a:ext>
            </a:extLst>
          </p:cNvPr>
          <p:cNvSpPr txBox="1"/>
          <p:nvPr/>
        </p:nvSpPr>
        <p:spPr>
          <a:xfrm>
            <a:off x="3183971" y="3090328"/>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64" name="テキスト ボックス 63">
            <a:extLst>
              <a:ext uri="{FF2B5EF4-FFF2-40B4-BE49-F238E27FC236}">
                <a16:creationId xmlns:a16="http://schemas.microsoft.com/office/drawing/2014/main" id="{66DD9503-7930-47EB-A0D0-2C7AAA8488A4}"/>
              </a:ext>
            </a:extLst>
          </p:cNvPr>
          <p:cNvSpPr txBox="1"/>
          <p:nvPr/>
        </p:nvSpPr>
        <p:spPr>
          <a:xfrm>
            <a:off x="4333521" y="3090328"/>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65" name="十字形 64">
            <a:extLst>
              <a:ext uri="{FF2B5EF4-FFF2-40B4-BE49-F238E27FC236}">
                <a16:creationId xmlns:a16="http://schemas.microsoft.com/office/drawing/2014/main" id="{F5BD4204-9D51-47A8-9D8A-57DED62E0119}"/>
              </a:ext>
            </a:extLst>
          </p:cNvPr>
          <p:cNvSpPr/>
          <p:nvPr/>
        </p:nvSpPr>
        <p:spPr>
          <a:xfrm>
            <a:off x="2168392" y="3631980"/>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6A6DEFA5-F01B-40FA-8938-05B97F85CB78}"/>
              </a:ext>
            </a:extLst>
          </p:cNvPr>
          <p:cNvSpPr txBox="1"/>
          <p:nvPr/>
        </p:nvSpPr>
        <p:spPr>
          <a:xfrm>
            <a:off x="3188403"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67" name="テキスト ボックス 66">
            <a:extLst>
              <a:ext uri="{FF2B5EF4-FFF2-40B4-BE49-F238E27FC236}">
                <a16:creationId xmlns:a16="http://schemas.microsoft.com/office/drawing/2014/main" id="{B4206AF3-A952-4D53-8B45-49669796FB68}"/>
              </a:ext>
            </a:extLst>
          </p:cNvPr>
          <p:cNvSpPr txBox="1"/>
          <p:nvPr/>
        </p:nvSpPr>
        <p:spPr>
          <a:xfrm>
            <a:off x="4451562"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68" name="十字形 67">
            <a:extLst>
              <a:ext uri="{FF2B5EF4-FFF2-40B4-BE49-F238E27FC236}">
                <a16:creationId xmlns:a16="http://schemas.microsoft.com/office/drawing/2014/main" id="{57BE3464-7EC4-4512-AF7C-B0DCCD63B268}"/>
              </a:ext>
            </a:extLst>
          </p:cNvPr>
          <p:cNvSpPr/>
          <p:nvPr/>
        </p:nvSpPr>
        <p:spPr>
          <a:xfrm>
            <a:off x="3502970" y="363205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十字形 68">
            <a:extLst>
              <a:ext uri="{FF2B5EF4-FFF2-40B4-BE49-F238E27FC236}">
                <a16:creationId xmlns:a16="http://schemas.microsoft.com/office/drawing/2014/main" id="{6F9C130F-29D1-403F-B496-2795F6DB8E9D}"/>
              </a:ext>
            </a:extLst>
          </p:cNvPr>
          <p:cNvSpPr/>
          <p:nvPr/>
        </p:nvSpPr>
        <p:spPr>
          <a:xfrm>
            <a:off x="4735055" y="3641479"/>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96AEC7D0-1822-47C6-BA59-383AD5BB9BD3}"/>
              </a:ext>
            </a:extLst>
          </p:cNvPr>
          <p:cNvSpPr txBox="1"/>
          <p:nvPr/>
        </p:nvSpPr>
        <p:spPr>
          <a:xfrm>
            <a:off x="5778501" y="3993580"/>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71" name="テキスト ボックス 70">
            <a:extLst>
              <a:ext uri="{FF2B5EF4-FFF2-40B4-BE49-F238E27FC236}">
                <a16:creationId xmlns:a16="http://schemas.microsoft.com/office/drawing/2014/main" id="{B3CF9154-03B7-4028-9A76-47C01D57C5C5}"/>
              </a:ext>
            </a:extLst>
          </p:cNvPr>
          <p:cNvSpPr txBox="1"/>
          <p:nvPr/>
        </p:nvSpPr>
        <p:spPr>
          <a:xfrm>
            <a:off x="7010586" y="3987823"/>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72" name="テキスト ボックス 71">
            <a:extLst>
              <a:ext uri="{FF2B5EF4-FFF2-40B4-BE49-F238E27FC236}">
                <a16:creationId xmlns:a16="http://schemas.microsoft.com/office/drawing/2014/main" id="{871C2FA4-E569-48E4-A520-1A10D79EDA6C}"/>
              </a:ext>
            </a:extLst>
          </p:cNvPr>
          <p:cNvSpPr txBox="1"/>
          <p:nvPr/>
        </p:nvSpPr>
        <p:spPr>
          <a:xfrm>
            <a:off x="5791823" y="3069477"/>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3" name="テキスト ボックス 72">
            <a:extLst>
              <a:ext uri="{FF2B5EF4-FFF2-40B4-BE49-F238E27FC236}">
                <a16:creationId xmlns:a16="http://schemas.microsoft.com/office/drawing/2014/main" id="{432B1C76-0438-41DC-9DF1-6C732A813685}"/>
              </a:ext>
            </a:extLst>
          </p:cNvPr>
          <p:cNvSpPr txBox="1"/>
          <p:nvPr/>
        </p:nvSpPr>
        <p:spPr>
          <a:xfrm>
            <a:off x="6941373" y="3069477"/>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4" name="テキスト ボックス 73">
            <a:extLst>
              <a:ext uri="{FF2B5EF4-FFF2-40B4-BE49-F238E27FC236}">
                <a16:creationId xmlns:a16="http://schemas.microsoft.com/office/drawing/2014/main" id="{D40D0E85-D615-4772-B26E-56029CFD9FA5}"/>
              </a:ext>
            </a:extLst>
          </p:cNvPr>
          <p:cNvSpPr txBox="1"/>
          <p:nvPr/>
        </p:nvSpPr>
        <p:spPr>
          <a:xfrm>
            <a:off x="5796255" y="5645092"/>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5" name="テキスト ボックス 74">
            <a:extLst>
              <a:ext uri="{FF2B5EF4-FFF2-40B4-BE49-F238E27FC236}">
                <a16:creationId xmlns:a16="http://schemas.microsoft.com/office/drawing/2014/main" id="{5C4A105E-2AC7-448E-8D2A-833608B3CF07}"/>
              </a:ext>
            </a:extLst>
          </p:cNvPr>
          <p:cNvSpPr txBox="1"/>
          <p:nvPr/>
        </p:nvSpPr>
        <p:spPr>
          <a:xfrm>
            <a:off x="7059414" y="5645092"/>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6" name="十字形 75">
            <a:extLst>
              <a:ext uri="{FF2B5EF4-FFF2-40B4-BE49-F238E27FC236}">
                <a16:creationId xmlns:a16="http://schemas.microsoft.com/office/drawing/2014/main" id="{BFE5965B-CDE7-4003-BFF3-DB40E3741E9F}"/>
              </a:ext>
            </a:extLst>
          </p:cNvPr>
          <p:cNvSpPr/>
          <p:nvPr/>
        </p:nvSpPr>
        <p:spPr>
          <a:xfrm>
            <a:off x="6110822" y="3611207"/>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十字形 76">
            <a:extLst>
              <a:ext uri="{FF2B5EF4-FFF2-40B4-BE49-F238E27FC236}">
                <a16:creationId xmlns:a16="http://schemas.microsoft.com/office/drawing/2014/main" id="{B710A968-63EF-48C4-A0E2-E500921D1F3F}"/>
              </a:ext>
            </a:extLst>
          </p:cNvPr>
          <p:cNvSpPr/>
          <p:nvPr/>
        </p:nvSpPr>
        <p:spPr>
          <a:xfrm>
            <a:off x="7342907" y="362062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次の値と等しい 3">
            <a:extLst>
              <a:ext uri="{FF2B5EF4-FFF2-40B4-BE49-F238E27FC236}">
                <a16:creationId xmlns:a16="http://schemas.microsoft.com/office/drawing/2014/main" id="{3298143C-0B33-49BE-8DA1-197586D86BA3}"/>
              </a:ext>
            </a:extLst>
          </p:cNvPr>
          <p:cNvSpPr/>
          <p:nvPr/>
        </p:nvSpPr>
        <p:spPr>
          <a:xfrm rot="5400000">
            <a:off x="785190" y="5306086"/>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8" name="次の値と等しい 77">
            <a:extLst>
              <a:ext uri="{FF2B5EF4-FFF2-40B4-BE49-F238E27FC236}">
                <a16:creationId xmlns:a16="http://schemas.microsoft.com/office/drawing/2014/main" id="{18A675FF-12F6-4661-9578-08FD5298230D}"/>
              </a:ext>
            </a:extLst>
          </p:cNvPr>
          <p:cNvSpPr/>
          <p:nvPr/>
        </p:nvSpPr>
        <p:spPr>
          <a:xfrm rot="5400000">
            <a:off x="2028133" y="5309591"/>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次の値と等しい 78">
            <a:extLst>
              <a:ext uri="{FF2B5EF4-FFF2-40B4-BE49-F238E27FC236}">
                <a16:creationId xmlns:a16="http://schemas.microsoft.com/office/drawing/2014/main" id="{E431BA97-8A31-44B9-A603-D6BBB02D1DE5}"/>
              </a:ext>
            </a:extLst>
          </p:cNvPr>
          <p:cNvSpPr/>
          <p:nvPr/>
        </p:nvSpPr>
        <p:spPr>
          <a:xfrm rot="5400000">
            <a:off x="3474853" y="5298242"/>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0" name="次の値と等しい 79">
            <a:extLst>
              <a:ext uri="{FF2B5EF4-FFF2-40B4-BE49-F238E27FC236}">
                <a16:creationId xmlns:a16="http://schemas.microsoft.com/office/drawing/2014/main" id="{8C8D6566-1986-4ADC-8825-F5DE4D57E531}"/>
              </a:ext>
            </a:extLst>
          </p:cNvPr>
          <p:cNvSpPr/>
          <p:nvPr/>
        </p:nvSpPr>
        <p:spPr>
          <a:xfrm rot="5400000">
            <a:off x="4734660" y="5298243"/>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次の値と等しい 80">
            <a:extLst>
              <a:ext uri="{FF2B5EF4-FFF2-40B4-BE49-F238E27FC236}">
                <a16:creationId xmlns:a16="http://schemas.microsoft.com/office/drawing/2014/main" id="{A14DD931-1F18-4191-B6F4-937D35AA40CD}"/>
              </a:ext>
            </a:extLst>
          </p:cNvPr>
          <p:cNvSpPr/>
          <p:nvPr/>
        </p:nvSpPr>
        <p:spPr>
          <a:xfrm rot="5400000">
            <a:off x="6046495" y="5298243"/>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2" name="次の値と等しい 81">
            <a:extLst>
              <a:ext uri="{FF2B5EF4-FFF2-40B4-BE49-F238E27FC236}">
                <a16:creationId xmlns:a16="http://schemas.microsoft.com/office/drawing/2014/main" id="{ADD1A07E-E690-4D01-8AB0-4F36F6D1DA60}"/>
              </a:ext>
            </a:extLst>
          </p:cNvPr>
          <p:cNvSpPr/>
          <p:nvPr/>
        </p:nvSpPr>
        <p:spPr>
          <a:xfrm rot="5400000">
            <a:off x="7283622" y="5237974"/>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テキスト ボックス 82">
            <a:extLst>
              <a:ext uri="{FF2B5EF4-FFF2-40B4-BE49-F238E27FC236}">
                <a16:creationId xmlns:a16="http://schemas.microsoft.com/office/drawing/2014/main" id="{8F033A01-F2FB-4989-BEED-1F1ABE1FF01C}"/>
              </a:ext>
            </a:extLst>
          </p:cNvPr>
          <p:cNvSpPr txBox="1"/>
          <p:nvPr/>
        </p:nvSpPr>
        <p:spPr>
          <a:xfrm>
            <a:off x="8276195" y="3082819"/>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4" name="十字形 83">
            <a:extLst>
              <a:ext uri="{FF2B5EF4-FFF2-40B4-BE49-F238E27FC236}">
                <a16:creationId xmlns:a16="http://schemas.microsoft.com/office/drawing/2014/main" id="{23D0BA4F-54FD-4B3F-8CFD-03BB1831AE4B}"/>
              </a:ext>
            </a:extLst>
          </p:cNvPr>
          <p:cNvSpPr/>
          <p:nvPr/>
        </p:nvSpPr>
        <p:spPr>
          <a:xfrm>
            <a:off x="8670317" y="356895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次の値と等しい 84">
            <a:extLst>
              <a:ext uri="{FF2B5EF4-FFF2-40B4-BE49-F238E27FC236}">
                <a16:creationId xmlns:a16="http://schemas.microsoft.com/office/drawing/2014/main" id="{4CB11B22-8FF2-40FB-900F-47BBA021A667}"/>
              </a:ext>
            </a:extLst>
          </p:cNvPr>
          <p:cNvSpPr/>
          <p:nvPr/>
        </p:nvSpPr>
        <p:spPr>
          <a:xfrm rot="5400000">
            <a:off x="8650917" y="5244899"/>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a:extLst>
              <a:ext uri="{FF2B5EF4-FFF2-40B4-BE49-F238E27FC236}">
                <a16:creationId xmlns:a16="http://schemas.microsoft.com/office/drawing/2014/main" id="{936BCE5C-892D-43AD-A795-295D4AFF0009}"/>
              </a:ext>
            </a:extLst>
          </p:cNvPr>
          <p:cNvSpPr txBox="1"/>
          <p:nvPr/>
        </p:nvSpPr>
        <p:spPr>
          <a:xfrm>
            <a:off x="8363864" y="5635577"/>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70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7" name="テキスト ボックス 86">
            <a:extLst>
              <a:ext uri="{FF2B5EF4-FFF2-40B4-BE49-F238E27FC236}">
                <a16:creationId xmlns:a16="http://schemas.microsoft.com/office/drawing/2014/main" id="{10041DD5-2D33-40CB-83C5-E8E2C2C12D7C}"/>
              </a:ext>
            </a:extLst>
          </p:cNvPr>
          <p:cNvSpPr txBox="1"/>
          <p:nvPr/>
        </p:nvSpPr>
        <p:spPr>
          <a:xfrm>
            <a:off x="9619037" y="3075097"/>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8" name="テキスト ボックス 87">
            <a:extLst>
              <a:ext uri="{FF2B5EF4-FFF2-40B4-BE49-F238E27FC236}">
                <a16:creationId xmlns:a16="http://schemas.microsoft.com/office/drawing/2014/main" id="{9B684300-2E98-4166-870A-37757ADB3FED}"/>
              </a:ext>
            </a:extLst>
          </p:cNvPr>
          <p:cNvSpPr txBox="1"/>
          <p:nvPr/>
        </p:nvSpPr>
        <p:spPr>
          <a:xfrm>
            <a:off x="10948522" y="3054253"/>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9" name="テキスト ボックス 88">
            <a:extLst>
              <a:ext uri="{FF2B5EF4-FFF2-40B4-BE49-F238E27FC236}">
                <a16:creationId xmlns:a16="http://schemas.microsoft.com/office/drawing/2014/main" id="{294ACB6D-57E8-46BC-BC08-A0488BCC0001}"/>
              </a:ext>
            </a:extLst>
          </p:cNvPr>
          <p:cNvSpPr txBox="1"/>
          <p:nvPr/>
        </p:nvSpPr>
        <p:spPr>
          <a:xfrm>
            <a:off x="9658507" y="5635577"/>
            <a:ext cx="1047694"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95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0" name="テキスト ボックス 89">
            <a:extLst>
              <a:ext uri="{FF2B5EF4-FFF2-40B4-BE49-F238E27FC236}">
                <a16:creationId xmlns:a16="http://schemas.microsoft.com/office/drawing/2014/main" id="{C01436C5-DD73-4AC6-B7CB-ECEF393FFBB1}"/>
              </a:ext>
            </a:extLst>
          </p:cNvPr>
          <p:cNvSpPr txBox="1"/>
          <p:nvPr/>
        </p:nvSpPr>
        <p:spPr>
          <a:xfrm>
            <a:off x="11029905" y="5616524"/>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80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1" name="テキスト ボックス 90">
            <a:extLst>
              <a:ext uri="{FF2B5EF4-FFF2-40B4-BE49-F238E27FC236}">
                <a16:creationId xmlns:a16="http://schemas.microsoft.com/office/drawing/2014/main" id="{F6C6AB25-3C86-4BB3-B955-C7C5ED38558E}"/>
              </a:ext>
            </a:extLst>
          </p:cNvPr>
          <p:cNvSpPr txBox="1"/>
          <p:nvPr/>
        </p:nvSpPr>
        <p:spPr>
          <a:xfrm>
            <a:off x="10980034" y="3968548"/>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92" name="十字形 91">
            <a:extLst>
              <a:ext uri="{FF2B5EF4-FFF2-40B4-BE49-F238E27FC236}">
                <a16:creationId xmlns:a16="http://schemas.microsoft.com/office/drawing/2014/main" id="{EDD819E6-8FC7-4A6B-8CC3-28D5F47C52A5}"/>
              </a:ext>
            </a:extLst>
          </p:cNvPr>
          <p:cNvSpPr/>
          <p:nvPr/>
        </p:nvSpPr>
        <p:spPr>
          <a:xfrm>
            <a:off x="10079537" y="3526775"/>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十字形 92">
            <a:extLst>
              <a:ext uri="{FF2B5EF4-FFF2-40B4-BE49-F238E27FC236}">
                <a16:creationId xmlns:a16="http://schemas.microsoft.com/office/drawing/2014/main" id="{E2EB99A4-5ADB-4390-81D7-E5E29653E82F}"/>
              </a:ext>
            </a:extLst>
          </p:cNvPr>
          <p:cNvSpPr/>
          <p:nvPr/>
        </p:nvSpPr>
        <p:spPr>
          <a:xfrm>
            <a:off x="11351639" y="3596559"/>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次の値と等しい 93">
            <a:extLst>
              <a:ext uri="{FF2B5EF4-FFF2-40B4-BE49-F238E27FC236}">
                <a16:creationId xmlns:a16="http://schemas.microsoft.com/office/drawing/2014/main" id="{FFA9FE35-CA41-4D15-8A39-30FADF6E21EF}"/>
              </a:ext>
            </a:extLst>
          </p:cNvPr>
          <p:cNvSpPr/>
          <p:nvPr/>
        </p:nvSpPr>
        <p:spPr>
          <a:xfrm rot="5400000">
            <a:off x="9968949" y="5270750"/>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5" name="次の値と等しい 94">
            <a:extLst>
              <a:ext uri="{FF2B5EF4-FFF2-40B4-BE49-F238E27FC236}">
                <a16:creationId xmlns:a16="http://schemas.microsoft.com/office/drawing/2014/main" id="{EDA32BC4-6693-4BA9-805D-23278990AF0C}"/>
              </a:ext>
            </a:extLst>
          </p:cNvPr>
          <p:cNvSpPr/>
          <p:nvPr/>
        </p:nvSpPr>
        <p:spPr>
          <a:xfrm rot="5400000">
            <a:off x="11271882" y="5221158"/>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97055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教育課程</a:t>
            </a:r>
          </a:p>
        </p:txBody>
      </p:sp>
      <p:sp>
        <p:nvSpPr>
          <p:cNvPr id="57" name="右矢印 15">
            <a:extLst>
              <a:ext uri="{FF2B5EF4-FFF2-40B4-BE49-F238E27FC236}">
                <a16:creationId xmlns:a16="http://schemas.microsoft.com/office/drawing/2014/main" id="{C38F966E-8F42-4ED0-AD16-EEB6A5C75345}"/>
              </a:ext>
            </a:extLst>
          </p:cNvPr>
          <p:cNvSpPr/>
          <p:nvPr/>
        </p:nvSpPr>
        <p:spPr>
          <a:xfrm>
            <a:off x="440675" y="1249900"/>
            <a:ext cx="11457542" cy="2633031"/>
          </a:xfrm>
          <a:prstGeom prst="rightArrow">
            <a:avLst>
              <a:gd name="adj1" fmla="val 35774"/>
              <a:gd name="adj2" fmla="val 6380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8" name="テキスト ボックス 57">
            <a:extLst>
              <a:ext uri="{FF2B5EF4-FFF2-40B4-BE49-F238E27FC236}">
                <a16:creationId xmlns:a16="http://schemas.microsoft.com/office/drawing/2014/main" id="{FA00DD23-CDBA-423B-B370-8A2E9667D4AB}"/>
              </a:ext>
            </a:extLst>
          </p:cNvPr>
          <p:cNvSpPr txBox="1"/>
          <p:nvPr/>
        </p:nvSpPr>
        <p:spPr>
          <a:xfrm>
            <a:off x="440674" y="2195680"/>
            <a:ext cx="2622014" cy="769441"/>
          </a:xfrm>
          <a:prstGeom prst="rect">
            <a:avLst/>
          </a:prstGeom>
          <a:solidFill>
            <a:schemeClr val="accent1">
              <a:lumMod val="20000"/>
              <a:lumOff val="80000"/>
            </a:schemeClr>
          </a:solidFill>
          <a:ln>
            <a:solidFill>
              <a:srgbClr val="FF0000"/>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1</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2</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59" name="テキスト ボックス 58">
            <a:extLst>
              <a:ext uri="{FF2B5EF4-FFF2-40B4-BE49-F238E27FC236}">
                <a16:creationId xmlns:a16="http://schemas.microsoft.com/office/drawing/2014/main" id="{566B9C32-9A4C-4188-80A3-F428AA121A52}"/>
              </a:ext>
            </a:extLst>
          </p:cNvPr>
          <p:cNvSpPr txBox="1"/>
          <p:nvPr/>
        </p:nvSpPr>
        <p:spPr>
          <a:xfrm>
            <a:off x="3062688" y="2195680"/>
            <a:ext cx="2622014" cy="769441"/>
          </a:xfrm>
          <a:prstGeom prst="rect">
            <a:avLst/>
          </a:prstGeom>
          <a:solidFill>
            <a:schemeClr val="accent1">
              <a:lumMod val="40000"/>
              <a:lumOff val="60000"/>
            </a:schemeClr>
          </a:solidFill>
          <a:ln>
            <a:solidFill>
              <a:srgbClr val="F2FC6C"/>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3</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4</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60" name="テキスト ボックス 59">
            <a:extLst>
              <a:ext uri="{FF2B5EF4-FFF2-40B4-BE49-F238E27FC236}">
                <a16:creationId xmlns:a16="http://schemas.microsoft.com/office/drawing/2014/main" id="{C8B53F87-9003-49B5-B918-052A4DFCC35B}"/>
              </a:ext>
            </a:extLst>
          </p:cNvPr>
          <p:cNvSpPr txBox="1"/>
          <p:nvPr/>
        </p:nvSpPr>
        <p:spPr>
          <a:xfrm>
            <a:off x="5684702" y="2195680"/>
            <a:ext cx="2622014" cy="769441"/>
          </a:xfrm>
          <a:prstGeom prst="rect">
            <a:avLst/>
          </a:prstGeom>
          <a:solidFill>
            <a:schemeClr val="accent1">
              <a:lumMod val="60000"/>
              <a:lumOff val="40000"/>
            </a:schemeClr>
          </a:solidFill>
          <a:ln>
            <a:solidFill>
              <a:srgbClr val="00B050"/>
            </a:solid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5</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6</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62" name="テキスト ボックス 61">
            <a:extLst>
              <a:ext uri="{FF2B5EF4-FFF2-40B4-BE49-F238E27FC236}">
                <a16:creationId xmlns:a16="http://schemas.microsoft.com/office/drawing/2014/main" id="{29E46BF5-5797-4D95-8768-572E8D81FA9A}"/>
              </a:ext>
            </a:extLst>
          </p:cNvPr>
          <p:cNvSpPr txBox="1"/>
          <p:nvPr/>
        </p:nvSpPr>
        <p:spPr>
          <a:xfrm>
            <a:off x="8306716" y="2181694"/>
            <a:ext cx="3885284" cy="769441"/>
          </a:xfrm>
          <a:prstGeom prst="rect">
            <a:avLst/>
          </a:prstGeom>
          <a:noFill/>
          <a:ln>
            <a:noFill/>
          </a:ln>
        </p:spPr>
        <p:txBody>
          <a:bodyPr wrap="square" rtlCol="0">
            <a:spAutoFit/>
          </a:bodyPr>
          <a:lstStyle/>
          <a:p>
            <a:pPr algn="ctr"/>
            <a:r>
              <a:rPr lang="en-US" altLang="ja-JP" sz="4400" b="1" dirty="0">
                <a:latin typeface="UD デジタル 教科書体 NP-R" panose="02020400000000000000" pitchFamily="18" charset="-128"/>
                <a:ea typeface="UD デジタル 教科書体 NP-R" panose="02020400000000000000" pitchFamily="18" charset="-128"/>
              </a:rPr>
              <a:t>7</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8</a:t>
            </a:r>
            <a:r>
              <a:rPr lang="ja-JP" altLang="en-US" sz="4400" b="1" dirty="0">
                <a:latin typeface="UD デジタル 教科書体 NP-R" panose="02020400000000000000" pitchFamily="18" charset="-128"/>
                <a:ea typeface="UD デジタル 教科書体 NP-R" panose="02020400000000000000" pitchFamily="18" charset="-128"/>
              </a:rPr>
              <a:t>年  </a:t>
            </a:r>
            <a:r>
              <a:rPr lang="en-US" altLang="ja-JP" sz="4400" b="1" dirty="0">
                <a:latin typeface="UD デジタル 教科書体 NP-R" panose="02020400000000000000" pitchFamily="18" charset="-128"/>
                <a:ea typeface="UD デジタル 教科書体 NP-R" panose="02020400000000000000" pitchFamily="18" charset="-128"/>
              </a:rPr>
              <a:t>9</a:t>
            </a:r>
            <a:r>
              <a:rPr lang="ja-JP" altLang="en-US" sz="4400" b="1" dirty="0">
                <a:latin typeface="UD デジタル 教科書体 NP-R" panose="02020400000000000000" pitchFamily="18" charset="-128"/>
                <a:ea typeface="UD デジタル 教科書体 NP-R" panose="02020400000000000000" pitchFamily="18" charset="-128"/>
              </a:rPr>
              <a:t>年</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71" name="テキスト ボックス 70">
            <a:extLst>
              <a:ext uri="{FF2B5EF4-FFF2-40B4-BE49-F238E27FC236}">
                <a16:creationId xmlns:a16="http://schemas.microsoft.com/office/drawing/2014/main" id="{D108BD4D-866D-415E-A686-A188A73C9BD0}"/>
              </a:ext>
            </a:extLst>
          </p:cNvPr>
          <p:cNvSpPr txBox="1"/>
          <p:nvPr/>
        </p:nvSpPr>
        <p:spPr>
          <a:xfrm>
            <a:off x="617388" y="3070497"/>
            <a:ext cx="92062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2" name="テキスト ボックス 71">
            <a:extLst>
              <a:ext uri="{FF2B5EF4-FFF2-40B4-BE49-F238E27FC236}">
                <a16:creationId xmlns:a16="http://schemas.microsoft.com/office/drawing/2014/main" id="{9B9EF74B-2955-40E1-BAC7-0033FC45306F}"/>
              </a:ext>
            </a:extLst>
          </p:cNvPr>
          <p:cNvSpPr txBox="1"/>
          <p:nvPr/>
        </p:nvSpPr>
        <p:spPr>
          <a:xfrm>
            <a:off x="523013" y="4027899"/>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2400" b="1" dirty="0">
                <a:latin typeface="UD デジタル 教科書体 NP-R" panose="02020400000000000000" pitchFamily="18" charset="-128"/>
                <a:ea typeface="UD デジタル 教科書体 NP-R" panose="02020400000000000000" pitchFamily="18" charset="-128"/>
              </a:rPr>
              <a:t>生活</a:t>
            </a:r>
            <a:r>
              <a:rPr kumimoji="1" lang="ja-JP" altLang="en-US" sz="2400" b="1" dirty="0">
                <a:latin typeface="UD デジタル 教科書体 NP-R" panose="02020400000000000000" pitchFamily="18" charset="-128"/>
                <a:ea typeface="UD デジタル 教科書体 NP-R" panose="02020400000000000000" pitchFamily="18" charset="-128"/>
              </a:rPr>
              <a:t>　</a:t>
            </a:r>
            <a:r>
              <a:rPr lang="en-US" altLang="ja-JP" sz="2000" b="1" dirty="0">
                <a:latin typeface="UD デジタル 教科書体 NP-R" panose="02020400000000000000" pitchFamily="18" charset="-128"/>
                <a:ea typeface="UD デジタル 教科書体 NP-R" panose="02020400000000000000" pitchFamily="18" charset="-128"/>
              </a:rPr>
              <a:t>82</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73" name="テキスト ボックス 72">
            <a:extLst>
              <a:ext uri="{FF2B5EF4-FFF2-40B4-BE49-F238E27FC236}">
                <a16:creationId xmlns:a16="http://schemas.microsoft.com/office/drawing/2014/main" id="{944F9BF1-019E-4F05-BA91-C608F00683C8}"/>
              </a:ext>
            </a:extLst>
          </p:cNvPr>
          <p:cNvSpPr txBox="1"/>
          <p:nvPr/>
        </p:nvSpPr>
        <p:spPr>
          <a:xfrm>
            <a:off x="1848985" y="4035497"/>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400" b="1" dirty="0">
              <a:latin typeface="UD デジタル 教科書体 NP-R" panose="02020400000000000000" pitchFamily="18" charset="-128"/>
              <a:ea typeface="UD デジタル 教科書体 NP-R" panose="02020400000000000000" pitchFamily="18" charset="-128"/>
            </a:endParaRPr>
          </a:p>
          <a:p>
            <a:pPr algn="ctr"/>
            <a:r>
              <a:rPr lang="ja-JP" altLang="en-US" sz="2400" b="1" dirty="0">
                <a:latin typeface="UD デジタル 教科書体 NP-R" panose="02020400000000000000" pitchFamily="18" charset="-128"/>
                <a:ea typeface="UD デジタル 教科書体 NP-R" panose="02020400000000000000" pitchFamily="18" charset="-128"/>
              </a:rPr>
              <a:t>生活</a:t>
            </a:r>
            <a:r>
              <a:rPr kumimoji="1" lang="ja-JP" altLang="en-US" sz="2400" b="1" dirty="0">
                <a:latin typeface="UD デジタル 教科書体 NP-R" panose="02020400000000000000" pitchFamily="18" charset="-128"/>
                <a:ea typeface="UD デジタル 教科書体 NP-R" panose="02020400000000000000" pitchFamily="18" charset="-128"/>
              </a:rPr>
              <a:t>　</a:t>
            </a:r>
            <a:r>
              <a:rPr lang="en-US" altLang="ja-JP" sz="2000" b="1" dirty="0">
                <a:latin typeface="UD デジタル 教科書体 NP-R" panose="02020400000000000000" pitchFamily="18" charset="-128"/>
                <a:ea typeface="UD デジタル 教科書体 NP-R" panose="02020400000000000000" pitchFamily="18" charset="-128"/>
              </a:rPr>
              <a:t>85</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kumimoji="1" lang="en-US" altLang="ja-JP" sz="2000" b="1" dirty="0">
              <a:latin typeface="UD デジタル 教科書体 NP-R" panose="02020400000000000000" pitchFamily="18" charset="-128"/>
              <a:ea typeface="UD デジタル 教科書体 NP-R" panose="02020400000000000000" pitchFamily="18" charset="-128"/>
            </a:endParaRPr>
          </a:p>
          <a:p>
            <a:pPr algn="ctr"/>
            <a:endParaRPr lang="en-US" altLang="ja-JP" sz="1600" b="1" dirty="0">
              <a:latin typeface="UD デジタル 教科書体 NP-R" panose="02020400000000000000" pitchFamily="18" charset="-128"/>
              <a:ea typeface="UD デジタル 教科書体 NP-R" panose="02020400000000000000" pitchFamily="18" charset="-128"/>
            </a:endParaRPr>
          </a:p>
        </p:txBody>
      </p:sp>
      <p:sp>
        <p:nvSpPr>
          <p:cNvPr id="74" name="テキスト ボックス 73">
            <a:extLst>
              <a:ext uri="{FF2B5EF4-FFF2-40B4-BE49-F238E27FC236}">
                <a16:creationId xmlns:a16="http://schemas.microsoft.com/office/drawing/2014/main" id="{D9B16B04-A2C8-4BB9-BAE3-4D474B425F4A}"/>
              </a:ext>
            </a:extLst>
          </p:cNvPr>
          <p:cNvSpPr txBox="1"/>
          <p:nvPr/>
        </p:nvSpPr>
        <p:spPr>
          <a:xfrm>
            <a:off x="463153" y="5665943"/>
            <a:ext cx="1174907"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117</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5" name="テキスト ボックス 74">
            <a:extLst>
              <a:ext uri="{FF2B5EF4-FFF2-40B4-BE49-F238E27FC236}">
                <a16:creationId xmlns:a16="http://schemas.microsoft.com/office/drawing/2014/main" id="{4D00C79B-2C85-47CF-86C1-2357B010245E}"/>
              </a:ext>
            </a:extLst>
          </p:cNvPr>
          <p:cNvSpPr txBox="1"/>
          <p:nvPr/>
        </p:nvSpPr>
        <p:spPr>
          <a:xfrm>
            <a:off x="1711507"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120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76" name="テキスト ボックス 75">
            <a:extLst>
              <a:ext uri="{FF2B5EF4-FFF2-40B4-BE49-F238E27FC236}">
                <a16:creationId xmlns:a16="http://schemas.microsoft.com/office/drawing/2014/main" id="{4998045A-6682-46BD-A655-D73B526860FF}"/>
              </a:ext>
            </a:extLst>
          </p:cNvPr>
          <p:cNvSpPr txBox="1"/>
          <p:nvPr/>
        </p:nvSpPr>
        <p:spPr>
          <a:xfrm>
            <a:off x="8279395" y="4360729"/>
            <a:ext cx="1212315" cy="830997"/>
          </a:xfrm>
          <a:prstGeom prst="rect">
            <a:avLst/>
          </a:prstGeom>
          <a:solidFill>
            <a:schemeClr val="accent6">
              <a:lumMod val="60000"/>
              <a:lumOff val="40000"/>
            </a:schemeClr>
          </a:solidFill>
          <a:ln w="28575">
            <a:solidFill>
              <a:srgbClr val="00B050"/>
            </a:solid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総合　</a:t>
            </a:r>
            <a:r>
              <a:rPr lang="en-US" altLang="ja-JP" sz="2400" b="1" dirty="0">
                <a:latin typeface="UD デジタル 教科書体 NP-R" panose="02020400000000000000" pitchFamily="18" charset="-128"/>
                <a:ea typeface="UD デジタル 教科書体 NP-R" panose="02020400000000000000" pitchFamily="18" charset="-128"/>
              </a:rPr>
              <a:t>50</a:t>
            </a:r>
            <a:r>
              <a:rPr kumimoji="1" lang="ja-JP" altLang="en-US" sz="2000" b="1" dirty="0">
                <a:latin typeface="UD デジタル 教科書体 NP-R" panose="02020400000000000000" pitchFamily="18" charset="-128"/>
                <a:ea typeface="UD デジタル 教科書体 NP-R" panose="02020400000000000000" pitchFamily="18" charset="-128"/>
              </a:rPr>
              <a:t>時間</a:t>
            </a:r>
            <a:endParaRPr kumimoji="1" lang="en-US" altLang="ja-JP" sz="2000" b="1" dirty="0">
              <a:latin typeface="UD デジタル 教科書体 NP-R" panose="02020400000000000000" pitchFamily="18" charset="-128"/>
              <a:ea typeface="UD デジタル 教科書体 NP-R" panose="02020400000000000000" pitchFamily="18" charset="-128"/>
            </a:endParaRPr>
          </a:p>
        </p:txBody>
      </p:sp>
      <p:sp>
        <p:nvSpPr>
          <p:cNvPr id="77" name="テキスト ボックス 76">
            <a:extLst>
              <a:ext uri="{FF2B5EF4-FFF2-40B4-BE49-F238E27FC236}">
                <a16:creationId xmlns:a16="http://schemas.microsoft.com/office/drawing/2014/main" id="{D8F25BEF-DDD4-42C2-A765-6AE981AF687C}"/>
              </a:ext>
            </a:extLst>
          </p:cNvPr>
          <p:cNvSpPr txBox="1"/>
          <p:nvPr/>
        </p:nvSpPr>
        <p:spPr>
          <a:xfrm>
            <a:off x="9578097" y="4730061"/>
            <a:ext cx="1272426" cy="646331"/>
          </a:xfrm>
          <a:prstGeom prst="rect">
            <a:avLst/>
          </a:prstGeom>
          <a:solidFill>
            <a:schemeClr val="accent6">
              <a:lumMod val="60000"/>
              <a:lumOff val="40000"/>
            </a:schemeClr>
          </a:solidFill>
          <a:ln w="28575">
            <a:solidFill>
              <a:srgbClr val="00B050"/>
            </a:solidFill>
          </a:ln>
        </p:spPr>
        <p:txBody>
          <a:bodyPr wrap="square" rtlCol="0">
            <a:spAutoFit/>
          </a:bodyPr>
          <a:lstStyle/>
          <a:p>
            <a:pPr algn="ctr"/>
            <a:r>
              <a:rPr kumimoji="1" lang="ja-JP" altLang="en-US" b="1" dirty="0">
                <a:latin typeface="UD デジタル 教科書体 NP-R" panose="02020400000000000000" pitchFamily="18" charset="-128"/>
                <a:ea typeface="UD デジタル 教科書体 NP-R" panose="02020400000000000000" pitchFamily="18" charset="-128"/>
              </a:rPr>
              <a:t>総合</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r>
              <a:rPr kumimoji="1" lang="en-US" altLang="ja-JP"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p:txBody>
      </p:sp>
      <p:sp>
        <p:nvSpPr>
          <p:cNvPr id="78" name="テキスト ボックス 77">
            <a:extLst>
              <a:ext uri="{FF2B5EF4-FFF2-40B4-BE49-F238E27FC236}">
                <a16:creationId xmlns:a16="http://schemas.microsoft.com/office/drawing/2014/main" id="{4C770352-AF04-4509-8760-34F2B843F0B7}"/>
              </a:ext>
            </a:extLst>
          </p:cNvPr>
          <p:cNvSpPr txBox="1"/>
          <p:nvPr/>
        </p:nvSpPr>
        <p:spPr>
          <a:xfrm>
            <a:off x="8242671" y="3846853"/>
            <a:ext cx="598447" cy="461665"/>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数学</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79" name="テキスト ボックス 78">
            <a:extLst>
              <a:ext uri="{FF2B5EF4-FFF2-40B4-BE49-F238E27FC236}">
                <a16:creationId xmlns:a16="http://schemas.microsoft.com/office/drawing/2014/main" id="{3344980C-EAEC-45E4-A29D-D5C6787A5CE2}"/>
              </a:ext>
            </a:extLst>
          </p:cNvPr>
          <p:cNvSpPr txBox="1"/>
          <p:nvPr/>
        </p:nvSpPr>
        <p:spPr>
          <a:xfrm>
            <a:off x="8888019" y="3846852"/>
            <a:ext cx="621838" cy="461665"/>
          </a:xfrm>
          <a:prstGeom prst="rect">
            <a:avLst/>
          </a:prstGeom>
          <a:solidFill>
            <a:srgbClr val="FFC000"/>
          </a:solidFill>
          <a:ln w="28575">
            <a:solidFill>
              <a:srgbClr val="FFFF00"/>
            </a:solidFill>
          </a:ln>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音楽</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80" name="テキスト ボックス 79">
            <a:extLst>
              <a:ext uri="{FF2B5EF4-FFF2-40B4-BE49-F238E27FC236}">
                <a16:creationId xmlns:a16="http://schemas.microsoft.com/office/drawing/2014/main" id="{D68360DA-FDAD-4FBD-B5F4-33AF80675196}"/>
              </a:ext>
            </a:extLst>
          </p:cNvPr>
          <p:cNvSpPr txBox="1"/>
          <p:nvPr/>
        </p:nvSpPr>
        <p:spPr>
          <a:xfrm>
            <a:off x="9556757" y="3840027"/>
            <a:ext cx="621838" cy="461665"/>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社会</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81" name="テキスト ボックス 80">
            <a:extLst>
              <a:ext uri="{FF2B5EF4-FFF2-40B4-BE49-F238E27FC236}">
                <a16:creationId xmlns:a16="http://schemas.microsoft.com/office/drawing/2014/main" id="{8868BBF5-49E0-444D-AE82-322B8E1AB837}"/>
              </a:ext>
            </a:extLst>
          </p:cNvPr>
          <p:cNvSpPr txBox="1"/>
          <p:nvPr/>
        </p:nvSpPr>
        <p:spPr>
          <a:xfrm>
            <a:off x="10212715" y="3837081"/>
            <a:ext cx="621838" cy="461665"/>
          </a:xfrm>
          <a:prstGeom prst="rect">
            <a:avLst/>
          </a:prstGeom>
          <a:solidFill>
            <a:srgbClr val="FFC000"/>
          </a:solidFill>
          <a:ln w="28575">
            <a:solidFill>
              <a:srgbClr val="FFFF00"/>
            </a:solidFill>
          </a:ln>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音楽</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82" name="テキスト ボックス 81">
            <a:extLst>
              <a:ext uri="{FF2B5EF4-FFF2-40B4-BE49-F238E27FC236}">
                <a16:creationId xmlns:a16="http://schemas.microsoft.com/office/drawing/2014/main" id="{93019053-C805-47D9-86FB-67B2724A066A}"/>
              </a:ext>
            </a:extLst>
          </p:cNvPr>
          <p:cNvSpPr txBox="1"/>
          <p:nvPr/>
        </p:nvSpPr>
        <p:spPr>
          <a:xfrm>
            <a:off x="9573595" y="4373844"/>
            <a:ext cx="1260957" cy="276999"/>
          </a:xfrm>
          <a:prstGeom prst="rect">
            <a:avLst/>
          </a:prstGeom>
          <a:solidFill>
            <a:srgbClr val="FFC000"/>
          </a:solidFill>
          <a:ln w="28575">
            <a:solidFill>
              <a:srgbClr val="FFFF00"/>
            </a:solidFill>
          </a:ln>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外国語　</a:t>
            </a:r>
            <a:r>
              <a:rPr kumimoji="1" lang="en-US" altLang="ja-JP" sz="1200" b="1" dirty="0">
                <a:latin typeface="UD デジタル 教科書体 NP-R" panose="02020400000000000000" pitchFamily="18" charset="-128"/>
                <a:ea typeface="UD デジタル 教科書体 NP-R" panose="02020400000000000000" pitchFamily="18" charset="-128"/>
              </a:rPr>
              <a:t>5</a:t>
            </a:r>
            <a:r>
              <a:rPr kumimoji="1" lang="ja-JP" altLang="en-US" sz="1200" b="1" dirty="0">
                <a:latin typeface="UD デジタル 教科書体 NP-R" panose="02020400000000000000" pitchFamily="18" charset="-128"/>
                <a:ea typeface="UD デジタル 教科書体 NP-R" panose="02020400000000000000" pitchFamily="18" charset="-128"/>
              </a:rPr>
              <a:t>時間</a:t>
            </a:r>
          </a:p>
        </p:txBody>
      </p:sp>
      <p:sp>
        <p:nvSpPr>
          <p:cNvPr id="83" name="十字形 82">
            <a:extLst>
              <a:ext uri="{FF2B5EF4-FFF2-40B4-BE49-F238E27FC236}">
                <a16:creationId xmlns:a16="http://schemas.microsoft.com/office/drawing/2014/main" id="{CF8A73A8-0944-4955-8A96-01EA338193C2}"/>
              </a:ext>
            </a:extLst>
          </p:cNvPr>
          <p:cNvSpPr/>
          <p:nvPr/>
        </p:nvSpPr>
        <p:spPr>
          <a:xfrm>
            <a:off x="862840" y="3639903"/>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83">
            <a:extLst>
              <a:ext uri="{FF2B5EF4-FFF2-40B4-BE49-F238E27FC236}">
                <a16:creationId xmlns:a16="http://schemas.microsoft.com/office/drawing/2014/main" id="{D25CEC4D-8194-4E10-A595-A2B83DB76922}"/>
              </a:ext>
            </a:extLst>
          </p:cNvPr>
          <p:cNvSpPr txBox="1"/>
          <p:nvPr/>
        </p:nvSpPr>
        <p:spPr>
          <a:xfrm>
            <a:off x="1908759" y="3086451"/>
            <a:ext cx="92062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5" name="テキスト ボックス 84">
            <a:extLst>
              <a:ext uri="{FF2B5EF4-FFF2-40B4-BE49-F238E27FC236}">
                <a16:creationId xmlns:a16="http://schemas.microsoft.com/office/drawing/2014/main" id="{D9CF0A68-CAF0-47C9-9D25-350DC312C26B}"/>
              </a:ext>
            </a:extLst>
          </p:cNvPr>
          <p:cNvSpPr txBox="1"/>
          <p:nvPr/>
        </p:nvSpPr>
        <p:spPr>
          <a:xfrm>
            <a:off x="3170649" y="4014431"/>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86" name="テキスト ボックス 85">
            <a:extLst>
              <a:ext uri="{FF2B5EF4-FFF2-40B4-BE49-F238E27FC236}">
                <a16:creationId xmlns:a16="http://schemas.microsoft.com/office/drawing/2014/main" id="{CDA7D619-D2D1-4215-87D7-880967507920}"/>
              </a:ext>
            </a:extLst>
          </p:cNvPr>
          <p:cNvSpPr txBox="1"/>
          <p:nvPr/>
        </p:nvSpPr>
        <p:spPr>
          <a:xfrm>
            <a:off x="4402734" y="4008674"/>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87" name="テキスト ボックス 86">
            <a:extLst>
              <a:ext uri="{FF2B5EF4-FFF2-40B4-BE49-F238E27FC236}">
                <a16:creationId xmlns:a16="http://schemas.microsoft.com/office/drawing/2014/main" id="{CFEAE398-71C9-4717-9C81-615890B263C6}"/>
              </a:ext>
            </a:extLst>
          </p:cNvPr>
          <p:cNvSpPr txBox="1"/>
          <p:nvPr/>
        </p:nvSpPr>
        <p:spPr>
          <a:xfrm>
            <a:off x="3183971" y="3090328"/>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8" name="テキスト ボックス 87">
            <a:extLst>
              <a:ext uri="{FF2B5EF4-FFF2-40B4-BE49-F238E27FC236}">
                <a16:creationId xmlns:a16="http://schemas.microsoft.com/office/drawing/2014/main" id="{8FDD0278-BA4E-4C2F-9317-D59C441BF11C}"/>
              </a:ext>
            </a:extLst>
          </p:cNvPr>
          <p:cNvSpPr txBox="1"/>
          <p:nvPr/>
        </p:nvSpPr>
        <p:spPr>
          <a:xfrm>
            <a:off x="4333521" y="3090328"/>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89" name="十字形 88">
            <a:extLst>
              <a:ext uri="{FF2B5EF4-FFF2-40B4-BE49-F238E27FC236}">
                <a16:creationId xmlns:a16="http://schemas.microsoft.com/office/drawing/2014/main" id="{2DFE6EB7-5BDB-4B92-BD51-8FD1F072E5CC}"/>
              </a:ext>
            </a:extLst>
          </p:cNvPr>
          <p:cNvSpPr/>
          <p:nvPr/>
        </p:nvSpPr>
        <p:spPr>
          <a:xfrm>
            <a:off x="2168392" y="3631980"/>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テキスト ボックス 89">
            <a:extLst>
              <a:ext uri="{FF2B5EF4-FFF2-40B4-BE49-F238E27FC236}">
                <a16:creationId xmlns:a16="http://schemas.microsoft.com/office/drawing/2014/main" id="{5C19A192-FA1C-4CF4-9C29-20C0239E5BB6}"/>
              </a:ext>
            </a:extLst>
          </p:cNvPr>
          <p:cNvSpPr txBox="1"/>
          <p:nvPr/>
        </p:nvSpPr>
        <p:spPr>
          <a:xfrm>
            <a:off x="3188403"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1" name="テキスト ボックス 90">
            <a:extLst>
              <a:ext uri="{FF2B5EF4-FFF2-40B4-BE49-F238E27FC236}">
                <a16:creationId xmlns:a16="http://schemas.microsoft.com/office/drawing/2014/main" id="{A4AC1C6E-CB3A-4863-A4B3-C512E1EAFFD8}"/>
              </a:ext>
            </a:extLst>
          </p:cNvPr>
          <p:cNvSpPr txBox="1"/>
          <p:nvPr/>
        </p:nvSpPr>
        <p:spPr>
          <a:xfrm>
            <a:off x="4451562" y="5665943"/>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2" name="十字形 91">
            <a:extLst>
              <a:ext uri="{FF2B5EF4-FFF2-40B4-BE49-F238E27FC236}">
                <a16:creationId xmlns:a16="http://schemas.microsoft.com/office/drawing/2014/main" id="{364EB87F-BED8-442F-A3B1-B7A260C2FB9C}"/>
              </a:ext>
            </a:extLst>
          </p:cNvPr>
          <p:cNvSpPr/>
          <p:nvPr/>
        </p:nvSpPr>
        <p:spPr>
          <a:xfrm>
            <a:off x="3502970" y="363205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十字形 92">
            <a:extLst>
              <a:ext uri="{FF2B5EF4-FFF2-40B4-BE49-F238E27FC236}">
                <a16:creationId xmlns:a16="http://schemas.microsoft.com/office/drawing/2014/main" id="{F0A320BD-C7FD-4A42-8079-E71E645B461C}"/>
              </a:ext>
            </a:extLst>
          </p:cNvPr>
          <p:cNvSpPr/>
          <p:nvPr/>
        </p:nvSpPr>
        <p:spPr>
          <a:xfrm>
            <a:off x="4735055" y="3641479"/>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テキスト ボックス 93">
            <a:extLst>
              <a:ext uri="{FF2B5EF4-FFF2-40B4-BE49-F238E27FC236}">
                <a16:creationId xmlns:a16="http://schemas.microsoft.com/office/drawing/2014/main" id="{C8F5AE18-A8BB-4882-A1BC-D4BF434C4FE3}"/>
              </a:ext>
            </a:extLst>
          </p:cNvPr>
          <p:cNvSpPr txBox="1"/>
          <p:nvPr/>
        </p:nvSpPr>
        <p:spPr>
          <a:xfrm>
            <a:off x="5778501" y="3993580"/>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95" name="テキスト ボックス 94">
            <a:extLst>
              <a:ext uri="{FF2B5EF4-FFF2-40B4-BE49-F238E27FC236}">
                <a16:creationId xmlns:a16="http://schemas.microsoft.com/office/drawing/2014/main" id="{013DAF4D-8BBE-489C-8A67-D5C3C53E51C2}"/>
              </a:ext>
            </a:extLst>
          </p:cNvPr>
          <p:cNvSpPr txBox="1"/>
          <p:nvPr/>
        </p:nvSpPr>
        <p:spPr>
          <a:xfrm>
            <a:off x="7010586" y="3987823"/>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96" name="テキスト ボックス 95">
            <a:extLst>
              <a:ext uri="{FF2B5EF4-FFF2-40B4-BE49-F238E27FC236}">
                <a16:creationId xmlns:a16="http://schemas.microsoft.com/office/drawing/2014/main" id="{D7B9284B-B91B-43AA-A795-04722158964D}"/>
              </a:ext>
            </a:extLst>
          </p:cNvPr>
          <p:cNvSpPr txBox="1"/>
          <p:nvPr/>
        </p:nvSpPr>
        <p:spPr>
          <a:xfrm>
            <a:off x="5791823" y="3069477"/>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7" name="テキスト ボックス 96">
            <a:extLst>
              <a:ext uri="{FF2B5EF4-FFF2-40B4-BE49-F238E27FC236}">
                <a16:creationId xmlns:a16="http://schemas.microsoft.com/office/drawing/2014/main" id="{653A1180-77EC-4E3B-827E-832499BA3981}"/>
              </a:ext>
            </a:extLst>
          </p:cNvPr>
          <p:cNvSpPr txBox="1"/>
          <p:nvPr/>
        </p:nvSpPr>
        <p:spPr>
          <a:xfrm>
            <a:off x="6941373" y="3069477"/>
            <a:ext cx="104017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r>
              <a:rPr kumimoji="1" lang="en-US" altLang="ja-JP" sz="1600" b="1" dirty="0">
                <a:latin typeface="UD デジタル 教科書体 NP-R" panose="02020400000000000000" pitchFamily="18" charset="-128"/>
                <a:ea typeface="UD デジタル 教科書体 NP-R" panose="02020400000000000000" pitchFamily="18" charset="-128"/>
              </a:rPr>
              <a:t>35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8" name="テキスト ボックス 97">
            <a:extLst>
              <a:ext uri="{FF2B5EF4-FFF2-40B4-BE49-F238E27FC236}">
                <a16:creationId xmlns:a16="http://schemas.microsoft.com/office/drawing/2014/main" id="{0421EEEE-0184-4E92-9344-D034218964A2}"/>
              </a:ext>
            </a:extLst>
          </p:cNvPr>
          <p:cNvSpPr txBox="1"/>
          <p:nvPr/>
        </p:nvSpPr>
        <p:spPr>
          <a:xfrm>
            <a:off x="5796255" y="5645092"/>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99" name="テキスト ボックス 98">
            <a:extLst>
              <a:ext uri="{FF2B5EF4-FFF2-40B4-BE49-F238E27FC236}">
                <a16:creationId xmlns:a16="http://schemas.microsoft.com/office/drawing/2014/main" id="{C4BC4654-5AA0-4A27-8574-B9F1A13E0086}"/>
              </a:ext>
            </a:extLst>
          </p:cNvPr>
          <p:cNvSpPr txBox="1"/>
          <p:nvPr/>
        </p:nvSpPr>
        <p:spPr>
          <a:xfrm>
            <a:off x="7059414" y="5645092"/>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105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00" name="十字形 99">
            <a:extLst>
              <a:ext uri="{FF2B5EF4-FFF2-40B4-BE49-F238E27FC236}">
                <a16:creationId xmlns:a16="http://schemas.microsoft.com/office/drawing/2014/main" id="{DD13DD43-EECC-44E8-9620-56186B839259}"/>
              </a:ext>
            </a:extLst>
          </p:cNvPr>
          <p:cNvSpPr/>
          <p:nvPr/>
        </p:nvSpPr>
        <p:spPr>
          <a:xfrm>
            <a:off x="6110822" y="3611207"/>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1" name="十字形 100">
            <a:extLst>
              <a:ext uri="{FF2B5EF4-FFF2-40B4-BE49-F238E27FC236}">
                <a16:creationId xmlns:a16="http://schemas.microsoft.com/office/drawing/2014/main" id="{7EF7DE12-8DB6-4978-8D43-DA1B77402341}"/>
              </a:ext>
            </a:extLst>
          </p:cNvPr>
          <p:cNvSpPr/>
          <p:nvPr/>
        </p:nvSpPr>
        <p:spPr>
          <a:xfrm>
            <a:off x="7342907" y="362062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 name="次の値と等しい 101">
            <a:extLst>
              <a:ext uri="{FF2B5EF4-FFF2-40B4-BE49-F238E27FC236}">
                <a16:creationId xmlns:a16="http://schemas.microsoft.com/office/drawing/2014/main" id="{24B27412-B84C-4E97-88E1-1834EEFD61AB}"/>
              </a:ext>
            </a:extLst>
          </p:cNvPr>
          <p:cNvSpPr/>
          <p:nvPr/>
        </p:nvSpPr>
        <p:spPr>
          <a:xfrm rot="5400000">
            <a:off x="785190" y="5306086"/>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3" name="次の値と等しい 102">
            <a:extLst>
              <a:ext uri="{FF2B5EF4-FFF2-40B4-BE49-F238E27FC236}">
                <a16:creationId xmlns:a16="http://schemas.microsoft.com/office/drawing/2014/main" id="{AA4B7B5C-7EFC-4527-8403-6429AAA5087A}"/>
              </a:ext>
            </a:extLst>
          </p:cNvPr>
          <p:cNvSpPr/>
          <p:nvPr/>
        </p:nvSpPr>
        <p:spPr>
          <a:xfrm rot="5400000">
            <a:off x="2028133" y="5309591"/>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4" name="次の値と等しい 103">
            <a:extLst>
              <a:ext uri="{FF2B5EF4-FFF2-40B4-BE49-F238E27FC236}">
                <a16:creationId xmlns:a16="http://schemas.microsoft.com/office/drawing/2014/main" id="{237577DD-9074-45AB-A130-AE3B67B627B9}"/>
              </a:ext>
            </a:extLst>
          </p:cNvPr>
          <p:cNvSpPr/>
          <p:nvPr/>
        </p:nvSpPr>
        <p:spPr>
          <a:xfrm rot="5400000">
            <a:off x="3474853" y="5298242"/>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5" name="次の値と等しい 104">
            <a:extLst>
              <a:ext uri="{FF2B5EF4-FFF2-40B4-BE49-F238E27FC236}">
                <a16:creationId xmlns:a16="http://schemas.microsoft.com/office/drawing/2014/main" id="{5706A649-43C7-4AAC-9337-FD7D1BFD0A12}"/>
              </a:ext>
            </a:extLst>
          </p:cNvPr>
          <p:cNvSpPr/>
          <p:nvPr/>
        </p:nvSpPr>
        <p:spPr>
          <a:xfrm rot="5400000">
            <a:off x="4734660" y="5298243"/>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6" name="次の値と等しい 105">
            <a:extLst>
              <a:ext uri="{FF2B5EF4-FFF2-40B4-BE49-F238E27FC236}">
                <a16:creationId xmlns:a16="http://schemas.microsoft.com/office/drawing/2014/main" id="{02015B63-DCB7-42F1-A0D6-4382E5B653D5}"/>
              </a:ext>
            </a:extLst>
          </p:cNvPr>
          <p:cNvSpPr/>
          <p:nvPr/>
        </p:nvSpPr>
        <p:spPr>
          <a:xfrm rot="5400000">
            <a:off x="6046495" y="5298243"/>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7" name="次の値と等しい 106">
            <a:extLst>
              <a:ext uri="{FF2B5EF4-FFF2-40B4-BE49-F238E27FC236}">
                <a16:creationId xmlns:a16="http://schemas.microsoft.com/office/drawing/2014/main" id="{E9F5D24A-71B3-42E4-88A2-B57B9E0F9DC4}"/>
              </a:ext>
            </a:extLst>
          </p:cNvPr>
          <p:cNvSpPr/>
          <p:nvPr/>
        </p:nvSpPr>
        <p:spPr>
          <a:xfrm rot="5400000">
            <a:off x="7283622" y="5237974"/>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テキスト ボックス 107">
            <a:extLst>
              <a:ext uri="{FF2B5EF4-FFF2-40B4-BE49-F238E27FC236}">
                <a16:creationId xmlns:a16="http://schemas.microsoft.com/office/drawing/2014/main" id="{EB40DD31-58A9-49B9-AB77-A114A72BA21E}"/>
              </a:ext>
            </a:extLst>
          </p:cNvPr>
          <p:cNvSpPr txBox="1"/>
          <p:nvPr/>
        </p:nvSpPr>
        <p:spPr>
          <a:xfrm>
            <a:off x="8276195" y="3082819"/>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09" name="十字形 108">
            <a:extLst>
              <a:ext uri="{FF2B5EF4-FFF2-40B4-BE49-F238E27FC236}">
                <a16:creationId xmlns:a16="http://schemas.microsoft.com/office/drawing/2014/main" id="{7DBFAE43-94B8-49EC-8FF3-8FEC48EFF4C6}"/>
              </a:ext>
            </a:extLst>
          </p:cNvPr>
          <p:cNvSpPr/>
          <p:nvPr/>
        </p:nvSpPr>
        <p:spPr>
          <a:xfrm>
            <a:off x="8670317" y="3568958"/>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0" name="次の値と等しい 109">
            <a:extLst>
              <a:ext uri="{FF2B5EF4-FFF2-40B4-BE49-F238E27FC236}">
                <a16:creationId xmlns:a16="http://schemas.microsoft.com/office/drawing/2014/main" id="{B297C307-582D-4D18-A240-1F4131D56C50}"/>
              </a:ext>
            </a:extLst>
          </p:cNvPr>
          <p:cNvSpPr/>
          <p:nvPr/>
        </p:nvSpPr>
        <p:spPr>
          <a:xfrm rot="5400000">
            <a:off x="8650917" y="5244899"/>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テキスト ボックス 110">
            <a:extLst>
              <a:ext uri="{FF2B5EF4-FFF2-40B4-BE49-F238E27FC236}">
                <a16:creationId xmlns:a16="http://schemas.microsoft.com/office/drawing/2014/main" id="{6C964251-5E2B-4C92-948E-FBC16C18F03D}"/>
              </a:ext>
            </a:extLst>
          </p:cNvPr>
          <p:cNvSpPr txBox="1"/>
          <p:nvPr/>
        </p:nvSpPr>
        <p:spPr>
          <a:xfrm>
            <a:off x="8363864" y="5635577"/>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lang="en-US" altLang="ja-JP" sz="1600" b="1" dirty="0">
                <a:latin typeface="UD デジタル 教科書体 NP-R" panose="02020400000000000000" pitchFamily="18" charset="-128"/>
                <a:ea typeface="UD デジタル 教科書体 NP-R" panose="02020400000000000000" pitchFamily="18" charset="-128"/>
              </a:rPr>
              <a:t>70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12" name="テキスト ボックス 111">
            <a:extLst>
              <a:ext uri="{FF2B5EF4-FFF2-40B4-BE49-F238E27FC236}">
                <a16:creationId xmlns:a16="http://schemas.microsoft.com/office/drawing/2014/main" id="{459203E3-5CFA-4E8C-AC53-428D157C3293}"/>
              </a:ext>
            </a:extLst>
          </p:cNvPr>
          <p:cNvSpPr txBox="1"/>
          <p:nvPr/>
        </p:nvSpPr>
        <p:spPr>
          <a:xfrm>
            <a:off x="9619037" y="3075097"/>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13" name="テキスト ボックス 112">
            <a:extLst>
              <a:ext uri="{FF2B5EF4-FFF2-40B4-BE49-F238E27FC236}">
                <a16:creationId xmlns:a16="http://schemas.microsoft.com/office/drawing/2014/main" id="{BC234D94-E806-47E4-A378-1C9C8E1F856C}"/>
              </a:ext>
            </a:extLst>
          </p:cNvPr>
          <p:cNvSpPr txBox="1"/>
          <p:nvPr/>
        </p:nvSpPr>
        <p:spPr>
          <a:xfrm>
            <a:off x="10948522" y="3054253"/>
            <a:ext cx="1215515" cy="584775"/>
          </a:xfrm>
          <a:prstGeom prst="rect">
            <a:avLst/>
          </a:prstGeom>
          <a:solidFill>
            <a:srgbClr val="FF9999"/>
          </a:solidFill>
          <a:ln w="28575">
            <a:solidFill>
              <a:srgbClr val="FF0000"/>
            </a:solidFill>
          </a:ln>
        </p:spPr>
        <p:txBody>
          <a:bodyPr wrap="square" rtlCol="0">
            <a:spAutoFit/>
          </a:bodyPr>
          <a:lstStyle/>
          <a:p>
            <a:pPr algn="ctr"/>
            <a:r>
              <a:rPr kumimoji="1" lang="ja-JP" altLang="en-US" sz="1600" b="1" dirty="0">
                <a:latin typeface="UD デジタル 教科書体 NP-R" panose="02020400000000000000" pitchFamily="18" charset="-128"/>
                <a:ea typeface="UD デジタル 教科書体 NP-R" panose="02020400000000000000" pitchFamily="18" charset="-128"/>
              </a:rPr>
              <a:t>国語　</a:t>
            </a:r>
            <a:endParaRPr kumimoji="1" lang="en-US" altLang="ja-JP" sz="1600" b="1" dirty="0">
              <a:latin typeface="UD デジタル 教科書体 NP-R" panose="02020400000000000000" pitchFamily="18" charset="-128"/>
              <a:ea typeface="UD デジタル 教科書体 NP-R" panose="02020400000000000000" pitchFamily="18" charset="-128"/>
            </a:endParaRPr>
          </a:p>
          <a:p>
            <a:pPr algn="ctr"/>
            <a:r>
              <a:rPr lang="en-US" altLang="ja-JP" sz="1600" b="1" dirty="0">
                <a:latin typeface="UD デジタル 教科書体 NP-R" panose="02020400000000000000" pitchFamily="18" charset="-128"/>
                <a:ea typeface="UD デジタル 教科書体 NP-R" panose="02020400000000000000" pitchFamily="18" charset="-128"/>
              </a:rPr>
              <a:t>10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14" name="テキスト ボックス 113">
            <a:extLst>
              <a:ext uri="{FF2B5EF4-FFF2-40B4-BE49-F238E27FC236}">
                <a16:creationId xmlns:a16="http://schemas.microsoft.com/office/drawing/2014/main" id="{0476972B-A370-4C88-ABBB-EFA9DDC23A2C}"/>
              </a:ext>
            </a:extLst>
          </p:cNvPr>
          <p:cNvSpPr txBox="1"/>
          <p:nvPr/>
        </p:nvSpPr>
        <p:spPr>
          <a:xfrm>
            <a:off x="9658507" y="5635577"/>
            <a:ext cx="1047694"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95</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15" name="テキスト ボックス 114">
            <a:extLst>
              <a:ext uri="{FF2B5EF4-FFF2-40B4-BE49-F238E27FC236}">
                <a16:creationId xmlns:a16="http://schemas.microsoft.com/office/drawing/2014/main" id="{07245B92-F3CB-44AD-A6E1-DC4377C84FF3}"/>
              </a:ext>
            </a:extLst>
          </p:cNvPr>
          <p:cNvSpPr txBox="1"/>
          <p:nvPr/>
        </p:nvSpPr>
        <p:spPr>
          <a:xfrm>
            <a:off x="11029905" y="5616524"/>
            <a:ext cx="1040175" cy="707886"/>
          </a:xfrm>
          <a:prstGeom prst="rect">
            <a:avLst/>
          </a:prstGeom>
          <a:noFill/>
          <a:ln w="28575">
            <a:noFill/>
          </a:ln>
        </p:spPr>
        <p:txBody>
          <a:bodyPr wrap="square" rtlCol="0">
            <a:spAutoFit/>
          </a:bodyPr>
          <a:lstStyle/>
          <a:p>
            <a:pPr algn="ctr"/>
            <a:r>
              <a:rPr kumimoji="1" lang="ja-JP" altLang="en-US" sz="2400" b="1" dirty="0">
                <a:latin typeface="UD デジタル 教科書体 NP-R" panose="02020400000000000000" pitchFamily="18" charset="-128"/>
                <a:ea typeface="UD デジタル 教科書体 NP-R" panose="02020400000000000000" pitchFamily="18" charset="-128"/>
              </a:rPr>
              <a:t>社創　</a:t>
            </a:r>
            <a:r>
              <a:rPr kumimoji="1" lang="en-US" altLang="ja-JP" sz="1600" b="1" dirty="0">
                <a:latin typeface="UD デジタル 教科書体 NP-R" panose="02020400000000000000" pitchFamily="18" charset="-128"/>
                <a:ea typeface="UD デジタル 教科書体 NP-R" panose="02020400000000000000" pitchFamily="18" charset="-128"/>
              </a:rPr>
              <a:t>80</a:t>
            </a:r>
            <a:r>
              <a:rPr kumimoji="1" lang="ja-JP" altLang="en-US" sz="1600" b="1" dirty="0">
                <a:latin typeface="UD デジタル 教科書体 NP-R" panose="02020400000000000000" pitchFamily="18" charset="-128"/>
                <a:ea typeface="UD デジタル 教科書体 NP-R" panose="02020400000000000000" pitchFamily="18" charset="-128"/>
              </a:rPr>
              <a:t>時間</a:t>
            </a:r>
          </a:p>
        </p:txBody>
      </p:sp>
      <p:sp>
        <p:nvSpPr>
          <p:cNvPr id="116" name="テキスト ボックス 115">
            <a:extLst>
              <a:ext uri="{FF2B5EF4-FFF2-40B4-BE49-F238E27FC236}">
                <a16:creationId xmlns:a16="http://schemas.microsoft.com/office/drawing/2014/main" id="{D4D4CCD0-5E7F-4AC0-A885-9975E928465C}"/>
              </a:ext>
            </a:extLst>
          </p:cNvPr>
          <p:cNvSpPr txBox="1"/>
          <p:nvPr/>
        </p:nvSpPr>
        <p:spPr>
          <a:xfrm>
            <a:off x="10980034" y="3968548"/>
            <a:ext cx="1040175" cy="1384995"/>
          </a:xfrm>
          <a:prstGeom prst="rect">
            <a:avLst/>
          </a:prstGeom>
          <a:solidFill>
            <a:schemeClr val="accent6">
              <a:lumMod val="60000"/>
              <a:lumOff val="40000"/>
            </a:schemeClr>
          </a:solidFill>
          <a:ln w="28575">
            <a:solidFill>
              <a:srgbClr val="00B050"/>
            </a:solidFill>
          </a:ln>
        </p:spPr>
        <p:txBody>
          <a:bodyPr wrap="square" rtlCol="0">
            <a:spAutoFit/>
          </a:bodyPr>
          <a:lstStyle/>
          <a:p>
            <a:pPr algn="ctr"/>
            <a:endParaRPr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総合　</a:t>
            </a:r>
            <a:r>
              <a:rPr kumimoji="1" lang="en-US" altLang="ja-JP" sz="2000" b="1" dirty="0">
                <a:latin typeface="UD デジタル 教科書体 NP-R" panose="02020400000000000000" pitchFamily="18" charset="-128"/>
                <a:ea typeface="UD デジタル 教科書体 NP-R" panose="02020400000000000000" pitchFamily="18" charset="-128"/>
              </a:rPr>
              <a:t>70</a:t>
            </a:r>
            <a:r>
              <a:rPr kumimoji="1" lang="ja-JP" altLang="en-US" b="1" dirty="0">
                <a:latin typeface="UD デジタル 教科書体 NP-R" panose="02020400000000000000" pitchFamily="18" charset="-128"/>
                <a:ea typeface="UD デジタル 教科書体 NP-R" panose="02020400000000000000" pitchFamily="18" charset="-128"/>
              </a:rPr>
              <a:t>時間</a:t>
            </a:r>
            <a:endParaRPr kumimoji="1" lang="en-US" altLang="ja-JP" b="1" dirty="0">
              <a:latin typeface="UD デジタル 教科書体 NP-R" panose="02020400000000000000" pitchFamily="18" charset="-128"/>
              <a:ea typeface="UD デジタル 教科書体 NP-R" panose="02020400000000000000" pitchFamily="18" charset="-128"/>
            </a:endParaRPr>
          </a:p>
          <a:p>
            <a:pPr algn="ctr"/>
            <a:endParaRPr kumimoji="1" lang="en-US" altLang="ja-JP" sz="1000" b="1" dirty="0">
              <a:latin typeface="UD デジタル 教科書体 NP-R" panose="02020400000000000000" pitchFamily="18" charset="-128"/>
              <a:ea typeface="UD デジタル 教科書体 NP-R" panose="02020400000000000000" pitchFamily="18" charset="-128"/>
            </a:endParaRPr>
          </a:p>
          <a:p>
            <a:pPr algn="ct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117" name="十字形 116">
            <a:extLst>
              <a:ext uri="{FF2B5EF4-FFF2-40B4-BE49-F238E27FC236}">
                <a16:creationId xmlns:a16="http://schemas.microsoft.com/office/drawing/2014/main" id="{FE8A822C-4D31-4CB5-BC57-5CAA408E44AD}"/>
              </a:ext>
            </a:extLst>
          </p:cNvPr>
          <p:cNvSpPr/>
          <p:nvPr/>
        </p:nvSpPr>
        <p:spPr>
          <a:xfrm>
            <a:off x="10079537" y="3526775"/>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十字形 117">
            <a:extLst>
              <a:ext uri="{FF2B5EF4-FFF2-40B4-BE49-F238E27FC236}">
                <a16:creationId xmlns:a16="http://schemas.microsoft.com/office/drawing/2014/main" id="{B86C6744-8F7D-4C42-9E40-5412FAB208B5}"/>
              </a:ext>
            </a:extLst>
          </p:cNvPr>
          <p:cNvSpPr/>
          <p:nvPr/>
        </p:nvSpPr>
        <p:spPr>
          <a:xfrm>
            <a:off x="11351639" y="3596559"/>
            <a:ext cx="375531" cy="347920"/>
          </a:xfrm>
          <a:prstGeom prst="plus">
            <a:avLst>
              <a:gd name="adj" fmla="val 414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次の値と等しい 118">
            <a:extLst>
              <a:ext uri="{FF2B5EF4-FFF2-40B4-BE49-F238E27FC236}">
                <a16:creationId xmlns:a16="http://schemas.microsoft.com/office/drawing/2014/main" id="{A3DCFDC9-9ED7-4909-8BE8-A3DF86E52F5E}"/>
              </a:ext>
            </a:extLst>
          </p:cNvPr>
          <p:cNvSpPr/>
          <p:nvPr/>
        </p:nvSpPr>
        <p:spPr>
          <a:xfrm rot="5400000">
            <a:off x="9968949" y="5270750"/>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0" name="次の値と等しい 119">
            <a:extLst>
              <a:ext uri="{FF2B5EF4-FFF2-40B4-BE49-F238E27FC236}">
                <a16:creationId xmlns:a16="http://schemas.microsoft.com/office/drawing/2014/main" id="{12D32923-B78F-4DD8-8B1F-A8E02A2532C5}"/>
              </a:ext>
            </a:extLst>
          </p:cNvPr>
          <p:cNvSpPr/>
          <p:nvPr/>
        </p:nvSpPr>
        <p:spPr>
          <a:xfrm rot="5400000">
            <a:off x="11271882" y="5221158"/>
            <a:ext cx="530828" cy="398669"/>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正方形/長方形 2"/>
          <p:cNvSpPr/>
          <p:nvPr/>
        </p:nvSpPr>
        <p:spPr>
          <a:xfrm>
            <a:off x="1670504" y="1950193"/>
            <a:ext cx="1423027" cy="43742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509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
        <p:nvSpPr>
          <p:cNvPr id="23" name="テキスト ボックス 22">
            <a:extLst>
              <a:ext uri="{FF2B5EF4-FFF2-40B4-BE49-F238E27FC236}">
                <a16:creationId xmlns:a16="http://schemas.microsoft.com/office/drawing/2014/main" id="{5CACFA28-F156-4DA9-A6C9-7D22321F2712}"/>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A34510D9-3BBF-453D-90D8-F978EF3CDC47}"/>
              </a:ext>
            </a:extLst>
          </p:cNvPr>
          <p:cNvSpPr txBox="1"/>
          <p:nvPr/>
        </p:nvSpPr>
        <p:spPr>
          <a:xfrm>
            <a:off x="4373490" y="4633075"/>
            <a:ext cx="3081307" cy="1077218"/>
          </a:xfrm>
          <a:prstGeom prst="rect">
            <a:avLst/>
          </a:prstGeom>
          <a:noFill/>
        </p:spPr>
        <p:txBody>
          <a:bodyPr wrap="square" rtlCol="0">
            <a:spAutoFit/>
          </a:bodyPr>
          <a:lstStyle/>
          <a:p>
            <a:pPr algn="ctr"/>
            <a:r>
              <a:rPr kumimoji="1" lang="ja-JP" altLang="en-US" sz="3200" b="1" dirty="0">
                <a:latin typeface="UD デジタル 教科書体 NP-R" panose="02020400000000000000" pitchFamily="18" charset="-128"/>
                <a:ea typeface="UD デジタル 教科書体 NP-R" panose="02020400000000000000" pitchFamily="18" charset="-128"/>
              </a:rPr>
              <a:t>社会創生</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3200" b="1" dirty="0">
                <a:latin typeface="UD デジタル 教科書体 NP-R" panose="02020400000000000000" pitchFamily="18" charset="-128"/>
                <a:ea typeface="UD デジタル 教科書体 NP-R" panose="02020400000000000000" pitchFamily="18" charset="-128"/>
              </a:rPr>
              <a:t>プロジェクト</a:t>
            </a:r>
          </a:p>
        </p:txBody>
      </p:sp>
    </p:spTree>
    <p:extLst>
      <p:ext uri="{BB962C8B-B14F-4D97-AF65-F5344CB8AC3E}">
        <p14:creationId xmlns:p14="http://schemas.microsoft.com/office/powerpoint/2010/main" val="1499316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
        <p:nvSpPr>
          <p:cNvPr id="23" name="テキスト ボックス 22">
            <a:extLst>
              <a:ext uri="{FF2B5EF4-FFF2-40B4-BE49-F238E27FC236}">
                <a16:creationId xmlns:a16="http://schemas.microsoft.com/office/drawing/2014/main" id="{5CACFA28-F156-4DA9-A6C9-7D22321F2712}"/>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A34510D9-3BBF-453D-90D8-F978EF3CDC47}"/>
              </a:ext>
            </a:extLst>
          </p:cNvPr>
          <p:cNvSpPr txBox="1"/>
          <p:nvPr/>
        </p:nvSpPr>
        <p:spPr>
          <a:xfrm>
            <a:off x="4373490" y="4633075"/>
            <a:ext cx="3081307" cy="1077218"/>
          </a:xfrm>
          <a:prstGeom prst="rect">
            <a:avLst/>
          </a:prstGeom>
          <a:noFill/>
        </p:spPr>
        <p:txBody>
          <a:bodyPr wrap="square" rtlCol="0">
            <a:spAutoFit/>
          </a:bodyPr>
          <a:lstStyle/>
          <a:p>
            <a:pPr algn="ctr"/>
            <a:r>
              <a:rPr kumimoji="1" lang="ja-JP" altLang="en-US" sz="3200" b="1" dirty="0">
                <a:latin typeface="UD デジタル 教科書体 NP-R" panose="02020400000000000000" pitchFamily="18" charset="-128"/>
                <a:ea typeface="UD デジタル 教科書体 NP-R" panose="02020400000000000000" pitchFamily="18" charset="-128"/>
              </a:rPr>
              <a:t>社会創生</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3200" b="1" dirty="0">
                <a:latin typeface="UD デジタル 教科書体 NP-R" panose="02020400000000000000" pitchFamily="18" charset="-128"/>
                <a:ea typeface="UD デジタル 教科書体 NP-R" panose="02020400000000000000" pitchFamily="18" charset="-128"/>
              </a:rPr>
              <a:t>プロジェクト</a:t>
            </a:r>
          </a:p>
        </p:txBody>
      </p:sp>
      <p:sp>
        <p:nvSpPr>
          <p:cNvPr id="27" name="テキスト ボックス 26">
            <a:extLst>
              <a:ext uri="{FF2B5EF4-FFF2-40B4-BE49-F238E27FC236}">
                <a16:creationId xmlns:a16="http://schemas.microsoft.com/office/drawing/2014/main" id="{CEE1C947-9515-4A00-A322-548EEC952323}"/>
              </a:ext>
            </a:extLst>
          </p:cNvPr>
          <p:cNvSpPr txBox="1"/>
          <p:nvPr/>
        </p:nvSpPr>
        <p:spPr>
          <a:xfrm>
            <a:off x="484937" y="6056625"/>
            <a:ext cx="4571756" cy="523220"/>
          </a:xfrm>
          <a:prstGeom prst="rect">
            <a:avLst/>
          </a:prstGeom>
          <a:solidFill>
            <a:srgbClr val="240DD1"/>
          </a:solidFill>
        </p:spPr>
        <p:txBody>
          <a:bodyPr wrap="square" rtlCol="0">
            <a:spAutoFit/>
          </a:bodyP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子供の学びの文脈を大切に</a:t>
            </a:r>
            <a:endPar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 name="矢印: 右 3">
            <a:extLst>
              <a:ext uri="{FF2B5EF4-FFF2-40B4-BE49-F238E27FC236}">
                <a16:creationId xmlns:a16="http://schemas.microsoft.com/office/drawing/2014/main" id="{ACFAEE46-5383-4CBE-B4CC-713552CA0B5A}"/>
              </a:ext>
            </a:extLst>
          </p:cNvPr>
          <p:cNvSpPr/>
          <p:nvPr/>
        </p:nvSpPr>
        <p:spPr>
          <a:xfrm rot="19603637">
            <a:off x="4928747" y="5899587"/>
            <a:ext cx="517834" cy="272487"/>
          </a:xfrm>
          <a:prstGeom prst="rightArrow">
            <a:avLst/>
          </a:prstGeom>
          <a:solidFill>
            <a:srgbClr val="240DD1"/>
          </a:solidFill>
          <a:ln>
            <a:solidFill>
              <a:srgbClr val="240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642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
        <p:nvSpPr>
          <p:cNvPr id="23" name="テキスト ボックス 22">
            <a:extLst>
              <a:ext uri="{FF2B5EF4-FFF2-40B4-BE49-F238E27FC236}">
                <a16:creationId xmlns:a16="http://schemas.microsoft.com/office/drawing/2014/main" id="{5CACFA28-F156-4DA9-A6C9-7D22321F2712}"/>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A34510D9-3BBF-453D-90D8-F978EF3CDC47}"/>
              </a:ext>
            </a:extLst>
          </p:cNvPr>
          <p:cNvSpPr txBox="1"/>
          <p:nvPr/>
        </p:nvSpPr>
        <p:spPr>
          <a:xfrm>
            <a:off x="4373490" y="4633075"/>
            <a:ext cx="3081307" cy="1077218"/>
          </a:xfrm>
          <a:prstGeom prst="rect">
            <a:avLst/>
          </a:prstGeom>
          <a:noFill/>
        </p:spPr>
        <p:txBody>
          <a:bodyPr wrap="square" rtlCol="0">
            <a:spAutoFit/>
          </a:bodyPr>
          <a:lstStyle/>
          <a:p>
            <a:pPr algn="ctr"/>
            <a:r>
              <a:rPr kumimoji="1" lang="ja-JP" altLang="en-US" sz="3200" b="1" dirty="0">
                <a:latin typeface="UD デジタル 教科書体 NP-R" panose="02020400000000000000" pitchFamily="18" charset="-128"/>
                <a:ea typeface="UD デジタル 教科書体 NP-R" panose="02020400000000000000" pitchFamily="18" charset="-128"/>
              </a:rPr>
              <a:t>社会創生</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3200" b="1" dirty="0">
                <a:latin typeface="UD デジタル 教科書体 NP-R" panose="02020400000000000000" pitchFamily="18" charset="-128"/>
                <a:ea typeface="UD デジタル 教科書体 NP-R" panose="02020400000000000000" pitchFamily="18" charset="-128"/>
              </a:rPr>
              <a:t>プロジェクト</a:t>
            </a:r>
          </a:p>
        </p:txBody>
      </p:sp>
      <p:sp>
        <p:nvSpPr>
          <p:cNvPr id="26" name="テキスト ボックス 25">
            <a:extLst>
              <a:ext uri="{FF2B5EF4-FFF2-40B4-BE49-F238E27FC236}">
                <a16:creationId xmlns:a16="http://schemas.microsoft.com/office/drawing/2014/main" id="{C55E9BAE-8F85-4035-9414-CF70EC725BD2}"/>
              </a:ext>
            </a:extLst>
          </p:cNvPr>
          <p:cNvSpPr txBox="1"/>
          <p:nvPr/>
        </p:nvSpPr>
        <p:spPr>
          <a:xfrm>
            <a:off x="7211686" y="6037664"/>
            <a:ext cx="4571756" cy="523220"/>
          </a:xfrm>
          <a:prstGeom prst="rect">
            <a:avLst/>
          </a:prstGeom>
          <a:solidFill>
            <a:srgbClr val="240DD1"/>
          </a:solidFill>
        </p:spPr>
        <p:txBody>
          <a:bodyPr wrap="square" rtlCol="0">
            <a:spAutoFit/>
          </a:bodyP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ロングスパンでの協働探究</a:t>
            </a:r>
            <a:endPar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テキスト ボックス 26">
            <a:extLst>
              <a:ext uri="{FF2B5EF4-FFF2-40B4-BE49-F238E27FC236}">
                <a16:creationId xmlns:a16="http://schemas.microsoft.com/office/drawing/2014/main" id="{CEE1C947-9515-4A00-A322-548EEC952323}"/>
              </a:ext>
            </a:extLst>
          </p:cNvPr>
          <p:cNvSpPr txBox="1"/>
          <p:nvPr/>
        </p:nvSpPr>
        <p:spPr>
          <a:xfrm>
            <a:off x="484937" y="6056625"/>
            <a:ext cx="4571756" cy="523220"/>
          </a:xfrm>
          <a:prstGeom prst="rect">
            <a:avLst/>
          </a:prstGeom>
          <a:solidFill>
            <a:srgbClr val="240DD1"/>
          </a:solidFill>
        </p:spPr>
        <p:txBody>
          <a:bodyPr wrap="square" rtlCol="0">
            <a:spAutoFit/>
          </a:bodyP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子供の学びの文脈を大切に</a:t>
            </a:r>
            <a:endPar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 name="矢印: 右 3">
            <a:extLst>
              <a:ext uri="{FF2B5EF4-FFF2-40B4-BE49-F238E27FC236}">
                <a16:creationId xmlns:a16="http://schemas.microsoft.com/office/drawing/2014/main" id="{ACFAEE46-5383-4CBE-B4CC-713552CA0B5A}"/>
              </a:ext>
            </a:extLst>
          </p:cNvPr>
          <p:cNvSpPr/>
          <p:nvPr/>
        </p:nvSpPr>
        <p:spPr>
          <a:xfrm rot="19603637">
            <a:off x="4928747" y="5899587"/>
            <a:ext cx="517834" cy="272487"/>
          </a:xfrm>
          <a:prstGeom prst="rightArrow">
            <a:avLst/>
          </a:prstGeom>
          <a:solidFill>
            <a:srgbClr val="240DD1"/>
          </a:solidFill>
          <a:ln>
            <a:solidFill>
              <a:srgbClr val="240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CCBFBA26-D45E-405E-BB7D-FB21B77447BE}"/>
              </a:ext>
            </a:extLst>
          </p:cNvPr>
          <p:cNvSpPr/>
          <p:nvPr/>
        </p:nvSpPr>
        <p:spPr>
          <a:xfrm rot="13199327">
            <a:off x="6687965" y="5808128"/>
            <a:ext cx="749698" cy="278442"/>
          </a:xfrm>
          <a:prstGeom prst="rightArrow">
            <a:avLst/>
          </a:prstGeom>
          <a:solidFill>
            <a:srgbClr val="240DD1"/>
          </a:solidFill>
          <a:ln>
            <a:solidFill>
              <a:srgbClr val="240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530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78891" y="2495980"/>
            <a:ext cx="4691904"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pic>
        <p:nvPicPr>
          <p:cNvPr id="3" name="Picture 2">
            <a:extLst>
              <a:ext uri="{FF2B5EF4-FFF2-40B4-BE49-F238E27FC236}">
                <a16:creationId xmlns:a16="http://schemas.microsoft.com/office/drawing/2014/main" id="{F832D7E8-5A9C-7144-B139-AAF5EEC0A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2800739" y="2432074"/>
            <a:ext cx="1072593" cy="1051141"/>
          </a:xfrm>
          <a:prstGeom prst="rect">
            <a:avLst/>
          </a:prstGeom>
        </p:spPr>
      </p:pic>
    </p:spTree>
    <p:extLst>
      <p:ext uri="{BB962C8B-B14F-4D97-AF65-F5344CB8AC3E}">
        <p14:creationId xmlns:p14="http://schemas.microsoft.com/office/powerpoint/2010/main" val="278188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0">
            <a:extLst>
              <a:ext uri="{FF2B5EF4-FFF2-40B4-BE49-F238E27FC236}">
                <a16:creationId xmlns:a16="http://schemas.microsoft.com/office/drawing/2014/main" id="{24171B86-3431-41CA-B7C7-68951E6C9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42653">
            <a:off x="8246647" y="2870302"/>
            <a:ext cx="3605647" cy="3859030"/>
          </a:xfrm>
          <a:prstGeom prst="rect">
            <a:avLst/>
          </a:prstGeom>
        </p:spPr>
      </p:pic>
      <p:pic>
        <p:nvPicPr>
          <p:cNvPr id="36" name="Picture 17">
            <a:extLst>
              <a:ext uri="{FF2B5EF4-FFF2-40B4-BE49-F238E27FC236}">
                <a16:creationId xmlns:a16="http://schemas.microsoft.com/office/drawing/2014/main" id="{26452541-8D6F-4595-8D55-025E99A63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86810">
            <a:off x="-155878" y="2671377"/>
            <a:ext cx="4343754" cy="4256882"/>
          </a:xfrm>
          <a:prstGeom prst="rect">
            <a:avLst/>
          </a:prstGeom>
        </p:spPr>
      </p:pic>
      <p:pic>
        <p:nvPicPr>
          <p:cNvPr id="15" name="グラフィックス 14" descr="鉢植えの花">
            <a:extLst>
              <a:ext uri="{FF2B5EF4-FFF2-40B4-BE49-F238E27FC236}">
                <a16:creationId xmlns:a16="http://schemas.microsoft.com/office/drawing/2014/main" id="{0BD934AA-618E-4A5B-8254-FE9D422822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89558" y="497196"/>
            <a:ext cx="6085005" cy="5863608"/>
          </a:xfrm>
          <a:prstGeom prst="rect">
            <a:avLst/>
          </a:prstGeom>
        </p:spPr>
      </p:pic>
      <p:sp>
        <p:nvSpPr>
          <p:cNvPr id="16" name="楕円 15">
            <a:extLst>
              <a:ext uri="{FF2B5EF4-FFF2-40B4-BE49-F238E27FC236}">
                <a16:creationId xmlns:a16="http://schemas.microsoft.com/office/drawing/2014/main" id="{2582588F-4EB1-4D8F-BAAE-6E1632EB2E18}"/>
              </a:ext>
            </a:extLst>
          </p:cNvPr>
          <p:cNvSpPr/>
          <p:nvPr/>
        </p:nvSpPr>
        <p:spPr>
          <a:xfrm>
            <a:off x="5989894" y="417205"/>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436F03BC-DD4B-4D2F-BBCE-C9570CCE5E0B}"/>
              </a:ext>
            </a:extLst>
          </p:cNvPr>
          <p:cNvSpPr/>
          <p:nvPr/>
        </p:nvSpPr>
        <p:spPr>
          <a:xfrm>
            <a:off x="3021260" y="921932"/>
            <a:ext cx="2443585" cy="2316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弧 20">
            <a:extLst>
              <a:ext uri="{FF2B5EF4-FFF2-40B4-BE49-F238E27FC236}">
                <a16:creationId xmlns:a16="http://schemas.microsoft.com/office/drawing/2014/main" id="{8816B282-75D8-4A69-8528-0A34E3558779}"/>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A2AAC625-ABE3-4BDB-9C9C-1513DD9B42B0}"/>
              </a:ext>
            </a:extLst>
          </p:cNvPr>
          <p:cNvSpPr/>
          <p:nvPr/>
        </p:nvSpPr>
        <p:spPr>
          <a:xfrm>
            <a:off x="3280661" y="1819204"/>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46447E0-008C-4EEA-97E6-0F65FABA5205}"/>
              </a:ext>
            </a:extLst>
          </p:cNvPr>
          <p:cNvSpPr/>
          <p:nvPr/>
        </p:nvSpPr>
        <p:spPr>
          <a:xfrm>
            <a:off x="5222592" y="181920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8960BE-6F42-4531-B1AF-6512C3830CC0}"/>
              </a:ext>
            </a:extLst>
          </p:cNvPr>
          <p:cNvSpPr/>
          <p:nvPr/>
        </p:nvSpPr>
        <p:spPr>
          <a:xfrm>
            <a:off x="7175153" y="181920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B5CC9F-23EF-4118-8D8E-5F9F4D1D7A88}"/>
              </a:ext>
            </a:extLst>
          </p:cNvPr>
          <p:cNvSpPr txBox="1"/>
          <p:nvPr/>
        </p:nvSpPr>
        <p:spPr>
          <a:xfrm>
            <a:off x="3370283" y="197450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sp>
        <p:nvSpPr>
          <p:cNvPr id="31" name="テキスト ボックス 30">
            <a:extLst>
              <a:ext uri="{FF2B5EF4-FFF2-40B4-BE49-F238E27FC236}">
                <a16:creationId xmlns:a16="http://schemas.microsoft.com/office/drawing/2014/main" id="{87CD139A-0405-4C38-981F-6BEB891B58DF}"/>
              </a:ext>
            </a:extLst>
          </p:cNvPr>
          <p:cNvSpPr txBox="1"/>
          <p:nvPr/>
        </p:nvSpPr>
        <p:spPr>
          <a:xfrm>
            <a:off x="5255970" y="195692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5F6870FC-F00B-465E-B7B9-F747F905B096}"/>
              </a:ext>
            </a:extLst>
          </p:cNvPr>
          <p:cNvSpPr txBox="1"/>
          <p:nvPr/>
        </p:nvSpPr>
        <p:spPr>
          <a:xfrm>
            <a:off x="7288934" y="1974502"/>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B665C186-E8FF-49AB-86F2-903A26FD832B}"/>
              </a:ext>
            </a:extLst>
          </p:cNvPr>
          <p:cNvSpPr txBox="1"/>
          <p:nvPr/>
        </p:nvSpPr>
        <p:spPr>
          <a:xfrm>
            <a:off x="130630" y="326570"/>
            <a:ext cx="11939450"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社会創生プロジェクトの概要</a:t>
            </a:r>
          </a:p>
        </p:txBody>
      </p:sp>
      <p:sp>
        <p:nvSpPr>
          <p:cNvPr id="34" name="矢印: 右 33">
            <a:extLst>
              <a:ext uri="{FF2B5EF4-FFF2-40B4-BE49-F238E27FC236}">
                <a16:creationId xmlns:a16="http://schemas.microsoft.com/office/drawing/2014/main" id="{0683EA5B-CD5B-4A14-940E-E12CB934F6FC}"/>
              </a:ext>
            </a:extLst>
          </p:cNvPr>
          <p:cNvSpPr/>
          <p:nvPr/>
        </p:nvSpPr>
        <p:spPr>
          <a:xfrm>
            <a:off x="3669030" y="4799818"/>
            <a:ext cx="1586940" cy="7437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弧 36">
            <a:extLst>
              <a:ext uri="{FF2B5EF4-FFF2-40B4-BE49-F238E27FC236}">
                <a16:creationId xmlns:a16="http://schemas.microsoft.com/office/drawing/2014/main" id="{3A92B251-4DF9-4C45-8D7C-A8AB5907DCFC}"/>
              </a:ext>
            </a:extLst>
          </p:cNvPr>
          <p:cNvSpPr/>
          <p:nvPr/>
        </p:nvSpPr>
        <p:spPr>
          <a:xfrm flipH="1">
            <a:off x="7015291" y="2791222"/>
            <a:ext cx="1848922" cy="1800858"/>
          </a:xfrm>
          <a:prstGeom prst="arc">
            <a:avLst>
              <a:gd name="adj1" fmla="val 16660491"/>
              <a:gd name="adj2" fmla="val 0"/>
            </a:avLst>
          </a:prstGeom>
          <a:ln w="152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8" name="矢印: 右 37">
            <a:extLst>
              <a:ext uri="{FF2B5EF4-FFF2-40B4-BE49-F238E27FC236}">
                <a16:creationId xmlns:a16="http://schemas.microsoft.com/office/drawing/2014/main" id="{B795806C-12CD-428A-800E-D313F16FD4EE}"/>
              </a:ext>
            </a:extLst>
          </p:cNvPr>
          <p:cNvSpPr/>
          <p:nvPr/>
        </p:nvSpPr>
        <p:spPr>
          <a:xfrm flipH="1">
            <a:off x="6703362" y="4837114"/>
            <a:ext cx="1586940" cy="7437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B3D006D2-ADB7-4BDC-ACDF-D87B765AC369}"/>
              </a:ext>
            </a:extLst>
          </p:cNvPr>
          <p:cNvSpPr txBox="1"/>
          <p:nvPr/>
        </p:nvSpPr>
        <p:spPr>
          <a:xfrm>
            <a:off x="563532" y="4046875"/>
            <a:ext cx="3081307" cy="150810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総合的な学習</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生活科の該当単元</a:t>
            </a:r>
          </a:p>
        </p:txBody>
      </p:sp>
      <p:sp>
        <p:nvSpPr>
          <p:cNvPr id="23" name="テキスト ボックス 22">
            <a:extLst>
              <a:ext uri="{FF2B5EF4-FFF2-40B4-BE49-F238E27FC236}">
                <a16:creationId xmlns:a16="http://schemas.microsoft.com/office/drawing/2014/main" id="{5CACFA28-F156-4DA9-A6C9-7D22321F2712}"/>
              </a:ext>
            </a:extLst>
          </p:cNvPr>
          <p:cNvSpPr txBox="1"/>
          <p:nvPr/>
        </p:nvSpPr>
        <p:spPr>
          <a:xfrm>
            <a:off x="8433479" y="4312611"/>
            <a:ext cx="3673913" cy="830997"/>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国語科の「話す・聞く」</a:t>
            </a:r>
            <a:endParaRPr kumimoji="1" lang="en-US" altLang="ja-JP" sz="2400" b="1" dirty="0">
              <a:latin typeface="UD デジタル 教科書体 NP-R" panose="02020400000000000000" pitchFamily="18" charset="-128"/>
              <a:ea typeface="UD デジタル 教科書体 NP-R" panose="02020400000000000000" pitchFamily="18" charset="-128"/>
            </a:endParaRPr>
          </a:p>
          <a:p>
            <a:r>
              <a:rPr lang="ja-JP" altLang="en-US" sz="2400" b="1" dirty="0">
                <a:latin typeface="UD デジタル 教科書体 NP-R" panose="02020400000000000000" pitchFamily="18" charset="-128"/>
                <a:ea typeface="UD デジタル 教科書体 NP-R" panose="02020400000000000000" pitchFamily="18" charset="-128"/>
              </a:rPr>
              <a:t>「書く」の２領域</a:t>
            </a:r>
            <a:endParaRPr kumimoji="1" lang="ja-JP" altLang="en-US" sz="24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A34510D9-3BBF-453D-90D8-F978EF3CDC47}"/>
              </a:ext>
            </a:extLst>
          </p:cNvPr>
          <p:cNvSpPr txBox="1"/>
          <p:nvPr/>
        </p:nvSpPr>
        <p:spPr>
          <a:xfrm>
            <a:off x="4373490" y="4633075"/>
            <a:ext cx="3081307" cy="1077218"/>
          </a:xfrm>
          <a:prstGeom prst="rect">
            <a:avLst/>
          </a:prstGeom>
          <a:noFill/>
        </p:spPr>
        <p:txBody>
          <a:bodyPr wrap="square" rtlCol="0">
            <a:spAutoFit/>
          </a:bodyPr>
          <a:lstStyle/>
          <a:p>
            <a:pPr algn="ctr"/>
            <a:r>
              <a:rPr kumimoji="1" lang="ja-JP" altLang="en-US" sz="3200" b="1" dirty="0">
                <a:latin typeface="UD デジタル 教科書体 NP-R" panose="02020400000000000000" pitchFamily="18" charset="-128"/>
                <a:ea typeface="UD デジタル 教科書体 NP-R" panose="02020400000000000000" pitchFamily="18" charset="-128"/>
              </a:rPr>
              <a:t>社会創生</a:t>
            </a:r>
            <a:endParaRPr kumimoji="1" lang="en-US" altLang="ja-JP" sz="32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3200" b="1" dirty="0">
                <a:latin typeface="UD デジタル 教科書体 NP-R" panose="02020400000000000000" pitchFamily="18" charset="-128"/>
                <a:ea typeface="UD デジタル 教科書体 NP-R" panose="02020400000000000000" pitchFamily="18" charset="-128"/>
              </a:rPr>
              <a:t>プロジェクト</a:t>
            </a:r>
          </a:p>
        </p:txBody>
      </p:sp>
      <p:sp>
        <p:nvSpPr>
          <p:cNvPr id="26" name="テキスト ボックス 25">
            <a:extLst>
              <a:ext uri="{FF2B5EF4-FFF2-40B4-BE49-F238E27FC236}">
                <a16:creationId xmlns:a16="http://schemas.microsoft.com/office/drawing/2014/main" id="{C55E9BAE-8F85-4035-9414-CF70EC725BD2}"/>
              </a:ext>
            </a:extLst>
          </p:cNvPr>
          <p:cNvSpPr txBox="1"/>
          <p:nvPr/>
        </p:nvSpPr>
        <p:spPr>
          <a:xfrm>
            <a:off x="7211686" y="6037664"/>
            <a:ext cx="4571756" cy="523220"/>
          </a:xfrm>
          <a:prstGeom prst="rect">
            <a:avLst/>
          </a:prstGeom>
          <a:solidFill>
            <a:srgbClr val="240DD1"/>
          </a:solidFill>
        </p:spPr>
        <p:txBody>
          <a:bodyPr wrap="square" rtlCol="0">
            <a:spAutoFit/>
          </a:bodyP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ロングスパンでの協働探究</a:t>
            </a:r>
            <a:endPar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テキスト ボックス 26">
            <a:extLst>
              <a:ext uri="{FF2B5EF4-FFF2-40B4-BE49-F238E27FC236}">
                <a16:creationId xmlns:a16="http://schemas.microsoft.com/office/drawing/2014/main" id="{CEE1C947-9515-4A00-A322-548EEC952323}"/>
              </a:ext>
            </a:extLst>
          </p:cNvPr>
          <p:cNvSpPr txBox="1"/>
          <p:nvPr/>
        </p:nvSpPr>
        <p:spPr>
          <a:xfrm>
            <a:off x="484937" y="6056625"/>
            <a:ext cx="4571756" cy="523220"/>
          </a:xfrm>
          <a:prstGeom prst="rect">
            <a:avLst/>
          </a:prstGeom>
          <a:solidFill>
            <a:srgbClr val="240DD1"/>
          </a:solidFill>
        </p:spPr>
        <p:txBody>
          <a:bodyPr wrap="square" rtlCol="0">
            <a:spAutoFit/>
          </a:bodyP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子供の学びの文脈を大切に</a:t>
            </a:r>
            <a:endParaRPr kumimoji="1" lang="ja-JP" altLang="en-US" sz="28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 name="矢印: 右 3">
            <a:extLst>
              <a:ext uri="{FF2B5EF4-FFF2-40B4-BE49-F238E27FC236}">
                <a16:creationId xmlns:a16="http://schemas.microsoft.com/office/drawing/2014/main" id="{ACFAEE46-5383-4CBE-B4CC-713552CA0B5A}"/>
              </a:ext>
            </a:extLst>
          </p:cNvPr>
          <p:cNvSpPr/>
          <p:nvPr/>
        </p:nvSpPr>
        <p:spPr>
          <a:xfrm rot="19603637">
            <a:off x="4928747" y="5899587"/>
            <a:ext cx="517834" cy="272487"/>
          </a:xfrm>
          <a:prstGeom prst="rightArrow">
            <a:avLst/>
          </a:prstGeom>
          <a:solidFill>
            <a:srgbClr val="240DD1"/>
          </a:solidFill>
          <a:ln>
            <a:solidFill>
              <a:srgbClr val="240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CCBFBA26-D45E-405E-BB7D-FB21B77447BE}"/>
              </a:ext>
            </a:extLst>
          </p:cNvPr>
          <p:cNvSpPr/>
          <p:nvPr/>
        </p:nvSpPr>
        <p:spPr>
          <a:xfrm rot="13199327">
            <a:off x="6687965" y="5808128"/>
            <a:ext cx="749698" cy="278442"/>
          </a:xfrm>
          <a:prstGeom prst="rightArrow">
            <a:avLst/>
          </a:prstGeom>
          <a:solidFill>
            <a:srgbClr val="240DD1"/>
          </a:solidFill>
          <a:ln>
            <a:solidFill>
              <a:srgbClr val="240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台形 34">
            <a:extLst>
              <a:ext uri="{FF2B5EF4-FFF2-40B4-BE49-F238E27FC236}">
                <a16:creationId xmlns:a16="http://schemas.microsoft.com/office/drawing/2014/main" id="{6FA5B681-3841-4CDC-8B74-7BEAAC98620E}"/>
              </a:ext>
            </a:extLst>
          </p:cNvPr>
          <p:cNvSpPr/>
          <p:nvPr/>
        </p:nvSpPr>
        <p:spPr>
          <a:xfrm rot="15309679">
            <a:off x="4838099" y="-3252049"/>
            <a:ext cx="3723148" cy="14048919"/>
          </a:xfrm>
          <a:prstGeom prst="trapezoid">
            <a:avLst>
              <a:gd name="adj" fmla="val 30266"/>
            </a:avLst>
          </a:prstGeom>
          <a:solidFill>
            <a:schemeClr val="bg1">
              <a:alpha val="6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9" name="グループ化 38">
            <a:extLst>
              <a:ext uri="{FF2B5EF4-FFF2-40B4-BE49-F238E27FC236}">
                <a16:creationId xmlns:a16="http://schemas.microsoft.com/office/drawing/2014/main" id="{25E479DE-75EF-49B9-BDB8-DE3A415D8C1E}"/>
              </a:ext>
            </a:extLst>
          </p:cNvPr>
          <p:cNvGrpSpPr/>
          <p:nvPr/>
        </p:nvGrpSpPr>
        <p:grpSpPr>
          <a:xfrm rot="21413575">
            <a:off x="-929397" y="1875264"/>
            <a:ext cx="14335806" cy="3905174"/>
            <a:chOff x="-382090" y="1670904"/>
            <a:chExt cx="14335806" cy="3905174"/>
          </a:xfrm>
        </p:grpSpPr>
        <p:sp>
          <p:nvSpPr>
            <p:cNvPr id="41" name="台形 40">
              <a:extLst>
                <a:ext uri="{FF2B5EF4-FFF2-40B4-BE49-F238E27FC236}">
                  <a16:creationId xmlns:a16="http://schemas.microsoft.com/office/drawing/2014/main" id="{3EFE212E-FDF2-486E-ABE3-35B392E847B0}"/>
                </a:ext>
              </a:extLst>
            </p:cNvPr>
            <p:cNvSpPr/>
            <p:nvPr/>
          </p:nvSpPr>
          <p:spPr>
            <a:xfrm rot="15496104">
              <a:off x="4780796" y="-3309956"/>
              <a:ext cx="3723148" cy="14048919"/>
            </a:xfrm>
            <a:prstGeom prst="trapezoid">
              <a:avLst>
                <a:gd name="adj" fmla="val 30266"/>
              </a:avLst>
            </a:prstGeom>
            <a:solidFill>
              <a:schemeClr val="bg1">
                <a:alpha val="6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グループ化 41">
              <a:extLst>
                <a:ext uri="{FF2B5EF4-FFF2-40B4-BE49-F238E27FC236}">
                  <a16:creationId xmlns:a16="http://schemas.microsoft.com/office/drawing/2014/main" id="{D95BB3D0-D06D-4624-A7BC-21DA5C2A15BD}"/>
                </a:ext>
              </a:extLst>
            </p:cNvPr>
            <p:cNvGrpSpPr/>
            <p:nvPr/>
          </p:nvGrpSpPr>
          <p:grpSpPr>
            <a:xfrm rot="21093880">
              <a:off x="375903" y="1670904"/>
              <a:ext cx="13577813" cy="3463391"/>
              <a:chOff x="-956862" y="956029"/>
              <a:chExt cx="15783385" cy="4274095"/>
            </a:xfrm>
          </p:grpSpPr>
          <p:grpSp>
            <p:nvGrpSpPr>
              <p:cNvPr id="43" name="グループ化 42">
                <a:extLst>
                  <a:ext uri="{FF2B5EF4-FFF2-40B4-BE49-F238E27FC236}">
                    <a16:creationId xmlns:a16="http://schemas.microsoft.com/office/drawing/2014/main" id="{708ECFC8-90B5-44F6-81FC-F8B5506DACD3}"/>
                  </a:ext>
                </a:extLst>
              </p:cNvPr>
              <p:cNvGrpSpPr/>
              <p:nvPr/>
            </p:nvGrpSpPr>
            <p:grpSpPr>
              <a:xfrm>
                <a:off x="6154814" y="3387238"/>
                <a:ext cx="913221" cy="972000"/>
                <a:chOff x="6354839" y="3368187"/>
                <a:chExt cx="913221" cy="972000"/>
              </a:xfrm>
            </p:grpSpPr>
            <p:pic>
              <p:nvPicPr>
                <p:cNvPr id="145" name="図 144">
                  <a:extLst>
                    <a:ext uri="{FF2B5EF4-FFF2-40B4-BE49-F238E27FC236}">
                      <a16:creationId xmlns:a16="http://schemas.microsoft.com/office/drawing/2014/main" id="{D3638A18-A9EC-4919-88AA-581C0ABD0C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54839" y="3368187"/>
                  <a:ext cx="913221" cy="972000"/>
                </a:xfrm>
                <a:prstGeom prst="rect">
                  <a:avLst/>
                </a:prstGeom>
              </p:spPr>
            </p:pic>
            <p:sp>
              <p:nvSpPr>
                <p:cNvPr id="146" name="テキスト ボックス 145">
                  <a:extLst>
                    <a:ext uri="{FF2B5EF4-FFF2-40B4-BE49-F238E27FC236}">
                      <a16:creationId xmlns:a16="http://schemas.microsoft.com/office/drawing/2014/main" id="{5CE32561-192B-4550-8C37-DE932EE0FEA5}"/>
                    </a:ext>
                  </a:extLst>
                </p:cNvPr>
                <p:cNvSpPr txBox="1"/>
                <p:nvPr/>
              </p:nvSpPr>
              <p:spPr>
                <a:xfrm>
                  <a:off x="6355984" y="3609268"/>
                  <a:ext cx="898472" cy="4557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省察</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44" name="グループ化 43">
                <a:extLst>
                  <a:ext uri="{FF2B5EF4-FFF2-40B4-BE49-F238E27FC236}">
                    <a16:creationId xmlns:a16="http://schemas.microsoft.com/office/drawing/2014/main" id="{E27388B9-63AB-4FC2-9792-386472A971E4}"/>
                  </a:ext>
                </a:extLst>
              </p:cNvPr>
              <p:cNvGrpSpPr/>
              <p:nvPr/>
            </p:nvGrpSpPr>
            <p:grpSpPr>
              <a:xfrm>
                <a:off x="-956862" y="956029"/>
                <a:ext cx="15783385" cy="4274095"/>
                <a:chOff x="-1086940" y="942381"/>
                <a:chExt cx="15783385" cy="4274095"/>
              </a:xfrm>
            </p:grpSpPr>
            <p:sp>
              <p:nvSpPr>
                <p:cNvPr id="45" name="円弧 44">
                  <a:extLst>
                    <a:ext uri="{FF2B5EF4-FFF2-40B4-BE49-F238E27FC236}">
                      <a16:creationId xmlns:a16="http://schemas.microsoft.com/office/drawing/2014/main" id="{71511045-DAC2-4DA8-9315-24FEE3DFF82F}"/>
                    </a:ext>
                  </a:extLst>
                </p:cNvPr>
                <p:cNvSpPr/>
                <p:nvPr/>
              </p:nvSpPr>
              <p:spPr>
                <a:xfrm rot="5400000">
                  <a:off x="-887271" y="2042094"/>
                  <a:ext cx="2120662" cy="2520000"/>
                </a:xfrm>
                <a:prstGeom prst="arc">
                  <a:avLst>
                    <a:gd name="adj1" fmla="val 18665952"/>
                    <a:gd name="adj2" fmla="val 42465"/>
                  </a:avLst>
                </a:prstGeom>
                <a:ln w="127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46" name="グループ化 45">
                  <a:extLst>
                    <a:ext uri="{FF2B5EF4-FFF2-40B4-BE49-F238E27FC236}">
                      <a16:creationId xmlns:a16="http://schemas.microsoft.com/office/drawing/2014/main" id="{680E17B6-9EE6-43A8-9D5D-D67129E1D3D8}"/>
                    </a:ext>
                  </a:extLst>
                </p:cNvPr>
                <p:cNvGrpSpPr/>
                <p:nvPr/>
              </p:nvGrpSpPr>
              <p:grpSpPr>
                <a:xfrm>
                  <a:off x="-91341" y="3238117"/>
                  <a:ext cx="539199" cy="540000"/>
                  <a:chOff x="-23600" y="3143030"/>
                  <a:chExt cx="539199" cy="540000"/>
                </a:xfrm>
              </p:grpSpPr>
              <p:pic>
                <p:nvPicPr>
                  <p:cNvPr id="143" name="図 142">
                    <a:extLst>
                      <a:ext uri="{FF2B5EF4-FFF2-40B4-BE49-F238E27FC236}">
                        <a16:creationId xmlns:a16="http://schemas.microsoft.com/office/drawing/2014/main" id="{29376801-8F79-47F1-B595-0999F6ABEB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20" y="3143030"/>
                    <a:ext cx="509715" cy="540000"/>
                  </a:xfrm>
                  <a:prstGeom prst="rect">
                    <a:avLst/>
                  </a:prstGeom>
                </p:spPr>
              </p:pic>
              <p:sp>
                <p:nvSpPr>
                  <p:cNvPr id="144" name="テキスト ボックス 143">
                    <a:extLst>
                      <a:ext uri="{FF2B5EF4-FFF2-40B4-BE49-F238E27FC236}">
                        <a16:creationId xmlns:a16="http://schemas.microsoft.com/office/drawing/2014/main" id="{6CD50CA7-2AF2-48CD-8640-06A3D0FF99C8}"/>
                      </a:ext>
                    </a:extLst>
                  </p:cNvPr>
                  <p:cNvSpPr txBox="1"/>
                  <p:nvPr/>
                </p:nvSpPr>
                <p:spPr>
                  <a:xfrm>
                    <a:off x="-23600" y="3174180"/>
                    <a:ext cx="539199" cy="4557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white"/>
                        </a:solidFill>
                        <a:latin typeface="Calibri"/>
                        <a:ea typeface="ＭＳ Ｐゴシック" panose="020B0600070205080204" pitchFamily="50" charset="-128"/>
                      </a:rPr>
                      <a:t>遂行</a:t>
                    </a:r>
                    <a:endParaRPr lang="en-US" altLang="ja-JP" sz="900" dirty="0">
                      <a:solidFill>
                        <a:prstClr val="white"/>
                      </a:solidFill>
                      <a:latin typeface="Calibri"/>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rPr>
                      <a:t>表現</a:t>
                    </a:r>
                  </a:p>
                </p:txBody>
              </p:sp>
            </p:grpSp>
            <p:grpSp>
              <p:nvGrpSpPr>
                <p:cNvPr id="47" name="グループ化 46">
                  <a:extLst>
                    <a:ext uri="{FF2B5EF4-FFF2-40B4-BE49-F238E27FC236}">
                      <a16:creationId xmlns:a16="http://schemas.microsoft.com/office/drawing/2014/main" id="{D860C8A8-4582-4AB0-AC83-B09975269350}"/>
                    </a:ext>
                  </a:extLst>
                </p:cNvPr>
                <p:cNvGrpSpPr/>
                <p:nvPr/>
              </p:nvGrpSpPr>
              <p:grpSpPr>
                <a:xfrm>
                  <a:off x="-59260" y="942381"/>
                  <a:ext cx="14755705" cy="4274095"/>
                  <a:chOff x="-51046" y="956029"/>
                  <a:chExt cx="14755705" cy="4274095"/>
                </a:xfrm>
              </p:grpSpPr>
              <p:sp>
                <p:nvSpPr>
                  <p:cNvPr id="48" name="円弧 47">
                    <a:extLst>
                      <a:ext uri="{FF2B5EF4-FFF2-40B4-BE49-F238E27FC236}">
                        <a16:creationId xmlns:a16="http://schemas.microsoft.com/office/drawing/2014/main" id="{86E934A4-C1A9-468B-9A45-15AB4DA10A90}"/>
                      </a:ext>
                    </a:extLst>
                  </p:cNvPr>
                  <p:cNvSpPr/>
                  <p:nvPr/>
                </p:nvSpPr>
                <p:spPr>
                  <a:xfrm rot="5400000">
                    <a:off x="558262" y="1589007"/>
                    <a:ext cx="2353898" cy="3572513"/>
                  </a:xfrm>
                  <a:prstGeom prst="arc">
                    <a:avLst>
                      <a:gd name="adj1" fmla="val 18413273"/>
                      <a:gd name="adj2" fmla="val 3386959"/>
                    </a:avLst>
                  </a:prstGeom>
                  <a:ln w="285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49" name="グループ化 48">
                    <a:extLst>
                      <a:ext uri="{FF2B5EF4-FFF2-40B4-BE49-F238E27FC236}">
                        <a16:creationId xmlns:a16="http://schemas.microsoft.com/office/drawing/2014/main" id="{624D3EB9-8CA5-40DD-84AD-9F839E0B9443}"/>
                      </a:ext>
                    </a:extLst>
                  </p:cNvPr>
                  <p:cNvGrpSpPr/>
                  <p:nvPr/>
                </p:nvGrpSpPr>
                <p:grpSpPr>
                  <a:xfrm>
                    <a:off x="33337" y="956029"/>
                    <a:ext cx="14671322" cy="4274095"/>
                    <a:chOff x="33337" y="956029"/>
                    <a:chExt cx="14671322" cy="4274095"/>
                  </a:xfrm>
                </p:grpSpPr>
                <p:sp>
                  <p:nvSpPr>
                    <p:cNvPr id="50" name="円弧 49">
                      <a:extLst>
                        <a:ext uri="{FF2B5EF4-FFF2-40B4-BE49-F238E27FC236}">
                          <a16:creationId xmlns:a16="http://schemas.microsoft.com/office/drawing/2014/main" id="{AD67F997-5BD1-414B-8E58-D5424680BB3F}"/>
                        </a:ext>
                      </a:extLst>
                    </p:cNvPr>
                    <p:cNvSpPr/>
                    <p:nvPr/>
                  </p:nvSpPr>
                  <p:spPr>
                    <a:xfrm rot="5400000">
                      <a:off x="4501358" y="1571209"/>
                      <a:ext cx="2177998" cy="3632059"/>
                    </a:xfrm>
                    <a:prstGeom prst="arc">
                      <a:avLst>
                        <a:gd name="adj1" fmla="val 4590351"/>
                        <a:gd name="adj2" fmla="val 5498644"/>
                      </a:avLst>
                    </a:prstGeom>
                    <a:ln w="539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1" name="円弧 50">
                      <a:extLst>
                        <a:ext uri="{FF2B5EF4-FFF2-40B4-BE49-F238E27FC236}">
                          <a16:creationId xmlns:a16="http://schemas.microsoft.com/office/drawing/2014/main" id="{84305575-42A2-4FD3-A2CA-E004257D83B4}"/>
                        </a:ext>
                      </a:extLst>
                    </p:cNvPr>
                    <p:cNvSpPr/>
                    <p:nvPr/>
                  </p:nvSpPr>
                  <p:spPr>
                    <a:xfrm rot="16200000">
                      <a:off x="276460" y="3146564"/>
                      <a:ext cx="946049" cy="839075"/>
                    </a:xfrm>
                    <a:prstGeom prst="arc">
                      <a:avLst>
                        <a:gd name="adj1" fmla="val 840475"/>
                        <a:gd name="adj2" fmla="val 3804102"/>
                      </a:avLst>
                    </a:prstGeom>
                    <a:ln w="127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円弧 51">
                      <a:extLst>
                        <a:ext uri="{FF2B5EF4-FFF2-40B4-BE49-F238E27FC236}">
                          <a16:creationId xmlns:a16="http://schemas.microsoft.com/office/drawing/2014/main" id="{D77AB7DE-237B-440B-B8BF-2FCCCF02A240}"/>
                        </a:ext>
                      </a:extLst>
                    </p:cNvPr>
                    <p:cNvSpPr/>
                    <p:nvPr/>
                  </p:nvSpPr>
                  <p:spPr>
                    <a:xfrm rot="16200000">
                      <a:off x="3572159" y="2443432"/>
                      <a:ext cx="2025415" cy="1721924"/>
                    </a:xfrm>
                    <a:prstGeom prst="arc">
                      <a:avLst>
                        <a:gd name="adj1" fmla="val 18396949"/>
                        <a:gd name="adj2" fmla="val 20951525"/>
                      </a:avLst>
                    </a:prstGeom>
                    <a:ln w="5715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3" name="円弧 52">
                      <a:extLst>
                        <a:ext uri="{FF2B5EF4-FFF2-40B4-BE49-F238E27FC236}">
                          <a16:creationId xmlns:a16="http://schemas.microsoft.com/office/drawing/2014/main" id="{904F1B62-C50F-479A-AFCF-4B6793437ADE}"/>
                        </a:ext>
                      </a:extLst>
                    </p:cNvPr>
                    <p:cNvSpPr/>
                    <p:nvPr/>
                  </p:nvSpPr>
                  <p:spPr>
                    <a:xfrm rot="5400000">
                      <a:off x="252797" y="2969624"/>
                      <a:ext cx="1092091" cy="1278844"/>
                    </a:xfrm>
                    <a:prstGeom prst="arc">
                      <a:avLst>
                        <a:gd name="adj1" fmla="val 3434722"/>
                        <a:gd name="adj2" fmla="val 5025411"/>
                      </a:avLst>
                    </a:prstGeom>
                    <a:ln w="127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円弧 53">
                      <a:extLst>
                        <a:ext uri="{FF2B5EF4-FFF2-40B4-BE49-F238E27FC236}">
                          <a16:creationId xmlns:a16="http://schemas.microsoft.com/office/drawing/2014/main" id="{0BD16E19-D8C0-49F5-869E-EFBFEF5753AA}"/>
                        </a:ext>
                      </a:extLst>
                    </p:cNvPr>
                    <p:cNvSpPr/>
                    <p:nvPr/>
                  </p:nvSpPr>
                  <p:spPr>
                    <a:xfrm rot="16200000">
                      <a:off x="6160021" y="2035179"/>
                      <a:ext cx="2092708" cy="1951890"/>
                    </a:xfrm>
                    <a:prstGeom prst="arc">
                      <a:avLst>
                        <a:gd name="adj1" fmla="val 18358929"/>
                        <a:gd name="adj2" fmla="val 20688014"/>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5" name="円弧 54">
                      <a:extLst>
                        <a:ext uri="{FF2B5EF4-FFF2-40B4-BE49-F238E27FC236}">
                          <a16:creationId xmlns:a16="http://schemas.microsoft.com/office/drawing/2014/main" id="{30669138-3F76-454A-AA15-67325E594517}"/>
                        </a:ext>
                      </a:extLst>
                    </p:cNvPr>
                    <p:cNvSpPr/>
                    <p:nvPr/>
                  </p:nvSpPr>
                  <p:spPr>
                    <a:xfrm rot="16200000">
                      <a:off x="1502731" y="2694319"/>
                      <a:ext cx="1920976" cy="1661075"/>
                    </a:xfrm>
                    <a:prstGeom prst="arc">
                      <a:avLst>
                        <a:gd name="adj1" fmla="val 18482380"/>
                        <a:gd name="adj2" fmla="val 20605809"/>
                      </a:avLst>
                    </a:prstGeom>
                    <a:ln w="285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6" name="円弧 55">
                      <a:extLst>
                        <a:ext uri="{FF2B5EF4-FFF2-40B4-BE49-F238E27FC236}">
                          <a16:creationId xmlns:a16="http://schemas.microsoft.com/office/drawing/2014/main" id="{E6D8E84F-31D7-4C6B-9806-2A1EE92CE905}"/>
                        </a:ext>
                      </a:extLst>
                    </p:cNvPr>
                    <p:cNvSpPr/>
                    <p:nvPr/>
                  </p:nvSpPr>
                  <p:spPr>
                    <a:xfrm rot="5400000">
                      <a:off x="2387921" y="1658603"/>
                      <a:ext cx="2100316" cy="3615123"/>
                    </a:xfrm>
                    <a:prstGeom prst="arc">
                      <a:avLst>
                        <a:gd name="adj1" fmla="val 4426673"/>
                        <a:gd name="adj2" fmla="val 5469323"/>
                      </a:avLst>
                    </a:prstGeom>
                    <a:ln w="285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7" name="円弧 56">
                      <a:extLst>
                        <a:ext uri="{FF2B5EF4-FFF2-40B4-BE49-F238E27FC236}">
                          <a16:creationId xmlns:a16="http://schemas.microsoft.com/office/drawing/2014/main" id="{F629399F-EEB6-49BA-B545-B74C0B0ED253}"/>
                        </a:ext>
                      </a:extLst>
                    </p:cNvPr>
                    <p:cNvSpPr/>
                    <p:nvPr/>
                  </p:nvSpPr>
                  <p:spPr>
                    <a:xfrm rot="5400000">
                      <a:off x="6787113" y="1462329"/>
                      <a:ext cx="2288846" cy="3399505"/>
                    </a:xfrm>
                    <a:prstGeom prst="arc">
                      <a:avLst>
                        <a:gd name="adj1" fmla="val 4417597"/>
                        <a:gd name="adj2" fmla="val 5731805"/>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8" name="円弧 57">
                      <a:extLst>
                        <a:ext uri="{FF2B5EF4-FFF2-40B4-BE49-F238E27FC236}">
                          <a16:creationId xmlns:a16="http://schemas.microsoft.com/office/drawing/2014/main" id="{1A2CAA18-0D6E-4D9F-9DA8-75F4CCB18AF9}"/>
                        </a:ext>
                      </a:extLst>
                    </p:cNvPr>
                    <p:cNvSpPr/>
                    <p:nvPr/>
                  </p:nvSpPr>
                  <p:spPr>
                    <a:xfrm rot="16200000">
                      <a:off x="1572510" y="2705391"/>
                      <a:ext cx="1823700" cy="1605912"/>
                    </a:xfrm>
                    <a:prstGeom prst="arc">
                      <a:avLst>
                        <a:gd name="adj1" fmla="val 734662"/>
                        <a:gd name="adj2" fmla="val 2931814"/>
                      </a:avLst>
                    </a:prstGeom>
                    <a:ln w="285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9" name="円弧 58">
                      <a:extLst>
                        <a:ext uri="{FF2B5EF4-FFF2-40B4-BE49-F238E27FC236}">
                          <a16:creationId xmlns:a16="http://schemas.microsoft.com/office/drawing/2014/main" id="{A72A1A22-5AE8-4505-B6F2-823177E45958}"/>
                        </a:ext>
                      </a:extLst>
                    </p:cNvPr>
                    <p:cNvSpPr/>
                    <p:nvPr/>
                  </p:nvSpPr>
                  <p:spPr>
                    <a:xfrm rot="16200000">
                      <a:off x="3764517" y="2332460"/>
                      <a:ext cx="1776311" cy="1681970"/>
                    </a:xfrm>
                    <a:prstGeom prst="arc">
                      <a:avLst>
                        <a:gd name="adj1" fmla="val 876098"/>
                        <a:gd name="adj2" fmla="val 3705063"/>
                      </a:avLst>
                    </a:prstGeom>
                    <a:ln w="5715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0" name="円弧 59">
                      <a:extLst>
                        <a:ext uri="{FF2B5EF4-FFF2-40B4-BE49-F238E27FC236}">
                          <a16:creationId xmlns:a16="http://schemas.microsoft.com/office/drawing/2014/main" id="{4A9D984C-96CD-4D6E-AA36-E25B9A5BF405}"/>
                        </a:ext>
                      </a:extLst>
                    </p:cNvPr>
                    <p:cNvSpPr/>
                    <p:nvPr/>
                  </p:nvSpPr>
                  <p:spPr>
                    <a:xfrm rot="16200000">
                      <a:off x="6554523" y="2006883"/>
                      <a:ext cx="1896492" cy="1785361"/>
                    </a:xfrm>
                    <a:prstGeom prst="arc">
                      <a:avLst>
                        <a:gd name="adj1" fmla="val 21300231"/>
                        <a:gd name="adj2" fmla="val 3930407"/>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1" name="円弧 60">
                      <a:extLst>
                        <a:ext uri="{FF2B5EF4-FFF2-40B4-BE49-F238E27FC236}">
                          <a16:creationId xmlns:a16="http://schemas.microsoft.com/office/drawing/2014/main" id="{282C0424-B7F9-4847-A5A5-482C0A86C16F}"/>
                        </a:ext>
                      </a:extLst>
                    </p:cNvPr>
                    <p:cNvSpPr/>
                    <p:nvPr/>
                  </p:nvSpPr>
                  <p:spPr>
                    <a:xfrm rot="16200000">
                      <a:off x="213537" y="2953720"/>
                      <a:ext cx="1345629" cy="1567979"/>
                    </a:xfrm>
                    <a:prstGeom prst="arc">
                      <a:avLst>
                        <a:gd name="adj1" fmla="val 18087649"/>
                        <a:gd name="adj2" fmla="val 19787945"/>
                      </a:avLst>
                    </a:prstGeom>
                    <a:ln w="127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2" name="円弧 61">
                      <a:extLst>
                        <a:ext uri="{FF2B5EF4-FFF2-40B4-BE49-F238E27FC236}">
                          <a16:creationId xmlns:a16="http://schemas.microsoft.com/office/drawing/2014/main" id="{CDB636FF-F80B-4655-B4BE-76F795727DCB}"/>
                        </a:ext>
                      </a:extLst>
                    </p:cNvPr>
                    <p:cNvSpPr/>
                    <p:nvPr/>
                  </p:nvSpPr>
                  <p:spPr>
                    <a:xfrm rot="5400000">
                      <a:off x="34009" y="3003881"/>
                      <a:ext cx="1154035" cy="1155380"/>
                    </a:xfrm>
                    <a:prstGeom prst="arc">
                      <a:avLst>
                        <a:gd name="adj1" fmla="val 16527045"/>
                        <a:gd name="adj2" fmla="val 18447770"/>
                      </a:avLst>
                    </a:prstGeom>
                    <a:ln w="127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3" name="円弧 62">
                      <a:extLst>
                        <a:ext uri="{FF2B5EF4-FFF2-40B4-BE49-F238E27FC236}">
                          <a16:creationId xmlns:a16="http://schemas.microsoft.com/office/drawing/2014/main" id="{1F989877-C888-4F66-9BBB-02DCB4A906B5}"/>
                        </a:ext>
                      </a:extLst>
                    </p:cNvPr>
                    <p:cNvSpPr/>
                    <p:nvPr/>
                  </p:nvSpPr>
                  <p:spPr>
                    <a:xfrm rot="5400000">
                      <a:off x="874366" y="2141077"/>
                      <a:ext cx="2103004" cy="2610022"/>
                    </a:xfrm>
                    <a:prstGeom prst="arc">
                      <a:avLst>
                        <a:gd name="adj1" fmla="val 15993606"/>
                        <a:gd name="adj2" fmla="val 17497819"/>
                      </a:avLst>
                    </a:prstGeom>
                    <a:ln w="285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4" name="円弧 63">
                      <a:extLst>
                        <a:ext uri="{FF2B5EF4-FFF2-40B4-BE49-F238E27FC236}">
                          <a16:creationId xmlns:a16="http://schemas.microsoft.com/office/drawing/2014/main" id="{6E954EB6-3308-40C3-89EF-5C768B2FAA34}"/>
                        </a:ext>
                      </a:extLst>
                    </p:cNvPr>
                    <p:cNvSpPr/>
                    <p:nvPr/>
                  </p:nvSpPr>
                  <p:spPr>
                    <a:xfrm rot="5400000">
                      <a:off x="2664306" y="1514087"/>
                      <a:ext cx="2100316" cy="3615123"/>
                    </a:xfrm>
                    <a:prstGeom prst="arc">
                      <a:avLst>
                        <a:gd name="adj1" fmla="val 16200000"/>
                        <a:gd name="adj2" fmla="val 17148733"/>
                      </a:avLst>
                    </a:prstGeom>
                    <a:ln w="53975">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5" name="円弧 64">
                      <a:extLst>
                        <a:ext uri="{FF2B5EF4-FFF2-40B4-BE49-F238E27FC236}">
                          <a16:creationId xmlns:a16="http://schemas.microsoft.com/office/drawing/2014/main" id="{21D6AC23-3F34-48FC-BE38-FBCC04660EA3}"/>
                        </a:ext>
                      </a:extLst>
                    </p:cNvPr>
                    <p:cNvSpPr/>
                    <p:nvPr/>
                  </p:nvSpPr>
                  <p:spPr>
                    <a:xfrm rot="5400000">
                      <a:off x="4961287" y="1254724"/>
                      <a:ext cx="2374355" cy="4493965"/>
                    </a:xfrm>
                    <a:prstGeom prst="arc">
                      <a:avLst>
                        <a:gd name="adj1" fmla="val 17445890"/>
                        <a:gd name="adj2" fmla="val 4328371"/>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円弧 65">
                      <a:extLst>
                        <a:ext uri="{FF2B5EF4-FFF2-40B4-BE49-F238E27FC236}">
                          <a16:creationId xmlns:a16="http://schemas.microsoft.com/office/drawing/2014/main" id="{5B0A6747-D033-4C59-9EC4-F05A985157F2}"/>
                        </a:ext>
                      </a:extLst>
                    </p:cNvPr>
                    <p:cNvSpPr/>
                    <p:nvPr/>
                  </p:nvSpPr>
                  <p:spPr>
                    <a:xfrm rot="5400000">
                      <a:off x="5352219" y="1277630"/>
                      <a:ext cx="2442630" cy="3615123"/>
                    </a:xfrm>
                    <a:prstGeom prst="arc">
                      <a:avLst>
                        <a:gd name="adj1" fmla="val 16012560"/>
                        <a:gd name="adj2" fmla="val 17447664"/>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7" name="円弧 66">
                      <a:extLst>
                        <a:ext uri="{FF2B5EF4-FFF2-40B4-BE49-F238E27FC236}">
                          <a16:creationId xmlns:a16="http://schemas.microsoft.com/office/drawing/2014/main" id="{5E258223-6EBD-4636-B38A-147F213B0903}"/>
                        </a:ext>
                      </a:extLst>
                    </p:cNvPr>
                    <p:cNvSpPr/>
                    <p:nvPr/>
                  </p:nvSpPr>
                  <p:spPr>
                    <a:xfrm rot="5400000">
                      <a:off x="7479399" y="980979"/>
                      <a:ext cx="2974457" cy="5037765"/>
                    </a:xfrm>
                    <a:prstGeom prst="arc">
                      <a:avLst>
                        <a:gd name="adj1" fmla="val 16861183"/>
                        <a:gd name="adj2" fmla="val 4563059"/>
                      </a:avLst>
                    </a:prstGeom>
                    <a:ln w="1016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8" name="円弧 67">
                      <a:extLst>
                        <a:ext uri="{FF2B5EF4-FFF2-40B4-BE49-F238E27FC236}">
                          <a16:creationId xmlns:a16="http://schemas.microsoft.com/office/drawing/2014/main" id="{7AA8BE8F-C5DD-4890-9C2E-544EF738DED7}"/>
                        </a:ext>
                      </a:extLst>
                    </p:cNvPr>
                    <p:cNvSpPr/>
                    <p:nvPr/>
                  </p:nvSpPr>
                  <p:spPr>
                    <a:xfrm rot="5400000">
                      <a:off x="2513458" y="1831164"/>
                      <a:ext cx="2100316" cy="3615123"/>
                    </a:xfrm>
                    <a:prstGeom prst="arc">
                      <a:avLst>
                        <a:gd name="adj1" fmla="val 17493454"/>
                        <a:gd name="adj2" fmla="val 4149662"/>
                      </a:avLst>
                    </a:prstGeom>
                    <a:ln w="5715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69" name="グループ化 68">
                      <a:extLst>
                        <a:ext uri="{FF2B5EF4-FFF2-40B4-BE49-F238E27FC236}">
                          <a16:creationId xmlns:a16="http://schemas.microsoft.com/office/drawing/2014/main" id="{4FEF2EB4-0AD5-4844-8A9A-DB27F80FBD11}"/>
                        </a:ext>
                      </a:extLst>
                    </p:cNvPr>
                    <p:cNvGrpSpPr/>
                    <p:nvPr/>
                  </p:nvGrpSpPr>
                  <p:grpSpPr>
                    <a:xfrm>
                      <a:off x="7586494" y="3378100"/>
                      <a:ext cx="927823" cy="972000"/>
                      <a:chOff x="7716631" y="3313533"/>
                      <a:chExt cx="927823" cy="972000"/>
                    </a:xfrm>
                  </p:grpSpPr>
                  <p:pic>
                    <p:nvPicPr>
                      <p:cNvPr id="141" name="図 140">
                        <a:extLst>
                          <a:ext uri="{FF2B5EF4-FFF2-40B4-BE49-F238E27FC236}">
                            <a16:creationId xmlns:a16="http://schemas.microsoft.com/office/drawing/2014/main" id="{B97E8A4B-682F-4567-8FD6-7ADCCAF45BD7}"/>
                          </a:ext>
                        </a:extLst>
                      </p:cNvPr>
                      <p:cNvPicPr>
                        <a:picLocks noChangeAspect="1"/>
                      </p:cNvPicPr>
                      <p:nvPr/>
                    </p:nvPicPr>
                    <p:blipFill>
                      <a:blip r:embed="rId9"/>
                      <a:stretch>
                        <a:fillRect/>
                      </a:stretch>
                    </p:blipFill>
                    <p:spPr>
                      <a:xfrm>
                        <a:off x="7716631" y="3313533"/>
                        <a:ext cx="927823" cy="972000"/>
                      </a:xfrm>
                      <a:prstGeom prst="rect">
                        <a:avLst/>
                      </a:prstGeom>
                    </p:spPr>
                  </p:pic>
                  <p:sp>
                    <p:nvSpPr>
                      <p:cNvPr id="142" name="テキスト ボックス 141">
                        <a:extLst>
                          <a:ext uri="{FF2B5EF4-FFF2-40B4-BE49-F238E27FC236}">
                            <a16:creationId xmlns:a16="http://schemas.microsoft.com/office/drawing/2014/main" id="{F3021280-F35F-4BC1-B6C0-829657DBB474}"/>
                          </a:ext>
                        </a:extLst>
                      </p:cNvPr>
                      <p:cNvSpPr txBox="1"/>
                      <p:nvPr/>
                    </p:nvSpPr>
                    <p:spPr>
                      <a:xfrm>
                        <a:off x="7755058" y="3527784"/>
                        <a:ext cx="801150" cy="4557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発意</a:t>
                        </a:r>
                      </a:p>
                    </p:txBody>
                  </p:sp>
                </p:grpSp>
                <p:grpSp>
                  <p:nvGrpSpPr>
                    <p:cNvPr id="70" name="グループ化 69">
                      <a:extLst>
                        <a:ext uri="{FF2B5EF4-FFF2-40B4-BE49-F238E27FC236}">
                          <a16:creationId xmlns:a16="http://schemas.microsoft.com/office/drawing/2014/main" id="{D2BB9CAC-1FD6-42E1-9F80-99C7DD8A63E7}"/>
                        </a:ext>
                      </a:extLst>
                    </p:cNvPr>
                    <p:cNvGrpSpPr/>
                    <p:nvPr/>
                  </p:nvGrpSpPr>
                  <p:grpSpPr>
                    <a:xfrm>
                      <a:off x="7913496" y="2199369"/>
                      <a:ext cx="920811" cy="972000"/>
                      <a:chOff x="8113521" y="2180318"/>
                      <a:chExt cx="920811" cy="972000"/>
                    </a:xfrm>
                  </p:grpSpPr>
                  <p:pic>
                    <p:nvPicPr>
                      <p:cNvPr id="139" name="図 138">
                        <a:extLst>
                          <a:ext uri="{FF2B5EF4-FFF2-40B4-BE49-F238E27FC236}">
                            <a16:creationId xmlns:a16="http://schemas.microsoft.com/office/drawing/2014/main" id="{D53A00CB-92DD-49C6-8393-70099BF804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1381" y="2180318"/>
                        <a:ext cx="912951" cy="972000"/>
                      </a:xfrm>
                      <a:prstGeom prst="rect">
                        <a:avLst/>
                      </a:prstGeom>
                    </p:spPr>
                  </p:pic>
                  <p:sp>
                    <p:nvSpPr>
                      <p:cNvPr id="140" name="テキスト ボックス 139">
                        <a:extLst>
                          <a:ext uri="{FF2B5EF4-FFF2-40B4-BE49-F238E27FC236}">
                            <a16:creationId xmlns:a16="http://schemas.microsoft.com/office/drawing/2014/main" id="{A68F06B1-1923-408A-A6B0-16F44FE89F67}"/>
                          </a:ext>
                        </a:extLst>
                      </p:cNvPr>
                      <p:cNvSpPr txBox="1"/>
                      <p:nvPr/>
                    </p:nvSpPr>
                    <p:spPr>
                      <a:xfrm>
                        <a:off x="8113521" y="2442186"/>
                        <a:ext cx="912760" cy="4557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構想</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1" name="グループ化 70">
                      <a:extLst>
                        <a:ext uri="{FF2B5EF4-FFF2-40B4-BE49-F238E27FC236}">
                          <a16:creationId xmlns:a16="http://schemas.microsoft.com/office/drawing/2014/main" id="{F01C0100-65AE-4FB9-BDA6-A73191F82EF8}"/>
                        </a:ext>
                      </a:extLst>
                    </p:cNvPr>
                    <p:cNvGrpSpPr/>
                    <p:nvPr/>
                  </p:nvGrpSpPr>
                  <p:grpSpPr>
                    <a:xfrm>
                      <a:off x="6736365" y="1474647"/>
                      <a:ext cx="917487" cy="972000"/>
                      <a:chOff x="6936390" y="1455596"/>
                      <a:chExt cx="917487" cy="972000"/>
                    </a:xfrm>
                  </p:grpSpPr>
                  <p:pic>
                    <p:nvPicPr>
                      <p:cNvPr id="137" name="図 136">
                        <a:extLst>
                          <a:ext uri="{FF2B5EF4-FFF2-40B4-BE49-F238E27FC236}">
                            <a16:creationId xmlns:a16="http://schemas.microsoft.com/office/drawing/2014/main" id="{9CB8724C-3277-4A0F-9586-D75E108772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36390" y="1455596"/>
                        <a:ext cx="917487" cy="972000"/>
                      </a:xfrm>
                      <a:prstGeom prst="rect">
                        <a:avLst/>
                      </a:prstGeom>
                    </p:spPr>
                  </p:pic>
                  <p:sp>
                    <p:nvSpPr>
                      <p:cNvPr id="138" name="テキスト ボックス 137">
                        <a:extLst>
                          <a:ext uri="{FF2B5EF4-FFF2-40B4-BE49-F238E27FC236}">
                            <a16:creationId xmlns:a16="http://schemas.microsoft.com/office/drawing/2014/main" id="{537931BD-164D-4914-8575-6B16058DF3DA}"/>
                          </a:ext>
                        </a:extLst>
                      </p:cNvPr>
                      <p:cNvSpPr txBox="1"/>
                      <p:nvPr/>
                    </p:nvSpPr>
                    <p:spPr>
                      <a:xfrm>
                        <a:off x="6995683" y="1691577"/>
                        <a:ext cx="819650" cy="4557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構築</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2" name="グループ化 71">
                      <a:extLst>
                        <a:ext uri="{FF2B5EF4-FFF2-40B4-BE49-F238E27FC236}">
                          <a16:creationId xmlns:a16="http://schemas.microsoft.com/office/drawing/2014/main" id="{0FA30A9E-DD18-4122-8E1E-BF0FD55F3CF5}"/>
                        </a:ext>
                      </a:extLst>
                    </p:cNvPr>
                    <p:cNvGrpSpPr/>
                    <p:nvPr/>
                  </p:nvGrpSpPr>
                  <p:grpSpPr>
                    <a:xfrm>
                      <a:off x="5799885" y="2229083"/>
                      <a:ext cx="917487" cy="972000"/>
                      <a:chOff x="6007699" y="2175293"/>
                      <a:chExt cx="917487" cy="972000"/>
                    </a:xfrm>
                  </p:grpSpPr>
                  <p:pic>
                    <p:nvPicPr>
                      <p:cNvPr id="135" name="図 134">
                        <a:extLst>
                          <a:ext uri="{FF2B5EF4-FFF2-40B4-BE49-F238E27FC236}">
                            <a16:creationId xmlns:a16="http://schemas.microsoft.com/office/drawing/2014/main" id="{03FCF381-4B53-443A-9F47-DD0B1C63F7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07699" y="2175293"/>
                        <a:ext cx="917487" cy="972000"/>
                      </a:xfrm>
                      <a:prstGeom prst="rect">
                        <a:avLst/>
                      </a:prstGeom>
                    </p:spPr>
                  </p:pic>
                  <p:sp>
                    <p:nvSpPr>
                      <p:cNvPr id="136" name="テキスト ボックス 135">
                        <a:extLst>
                          <a:ext uri="{FF2B5EF4-FFF2-40B4-BE49-F238E27FC236}">
                            <a16:creationId xmlns:a16="http://schemas.microsoft.com/office/drawing/2014/main" id="{F5D8C352-9EEA-4C46-A12F-70F1707712A4}"/>
                          </a:ext>
                        </a:extLst>
                      </p:cNvPr>
                      <p:cNvSpPr txBox="1"/>
                      <p:nvPr/>
                    </p:nvSpPr>
                    <p:spPr>
                      <a:xfrm>
                        <a:off x="6050105" y="2315241"/>
                        <a:ext cx="798196" cy="721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遂行</a:t>
                        </a:r>
                        <a:endPar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dirty="0">
                            <a:solidFill>
                              <a:prstClr val="white"/>
                            </a:solidFill>
                            <a:latin typeface="Calibri"/>
                            <a:ea typeface="ＭＳ Ｐゴシック" panose="020B0600070205080204" pitchFamily="50" charset="-128"/>
                          </a:rPr>
                          <a:t>表現</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3" name="グループ化 72">
                      <a:extLst>
                        <a:ext uri="{FF2B5EF4-FFF2-40B4-BE49-F238E27FC236}">
                          <a16:creationId xmlns:a16="http://schemas.microsoft.com/office/drawing/2014/main" id="{E99227B7-250D-45D5-B06E-6F831CBB5CBE}"/>
                        </a:ext>
                      </a:extLst>
                    </p:cNvPr>
                    <p:cNvGrpSpPr/>
                    <p:nvPr/>
                  </p:nvGrpSpPr>
                  <p:grpSpPr>
                    <a:xfrm>
                      <a:off x="4754419" y="3570556"/>
                      <a:ext cx="794925" cy="828000"/>
                      <a:chOff x="4954444" y="3551505"/>
                      <a:chExt cx="794925" cy="828000"/>
                    </a:xfrm>
                  </p:grpSpPr>
                  <p:pic>
                    <p:nvPicPr>
                      <p:cNvPr id="133" name="図 132">
                        <a:extLst>
                          <a:ext uri="{FF2B5EF4-FFF2-40B4-BE49-F238E27FC236}">
                            <a16:creationId xmlns:a16="http://schemas.microsoft.com/office/drawing/2014/main" id="{9FC33384-8D46-4F54-AF9B-2C37E209C22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63466" y="3551505"/>
                        <a:ext cx="785903" cy="828000"/>
                      </a:xfrm>
                      <a:prstGeom prst="rect">
                        <a:avLst/>
                      </a:prstGeom>
                    </p:spPr>
                  </p:pic>
                  <p:sp>
                    <p:nvSpPr>
                      <p:cNvPr id="134" name="テキスト ボックス 133">
                        <a:extLst>
                          <a:ext uri="{FF2B5EF4-FFF2-40B4-BE49-F238E27FC236}">
                            <a16:creationId xmlns:a16="http://schemas.microsoft.com/office/drawing/2014/main" id="{31EC8D15-32FC-4252-B78F-C7562ECD0838}"/>
                          </a:ext>
                        </a:extLst>
                      </p:cNvPr>
                      <p:cNvSpPr txBox="1"/>
                      <p:nvPr/>
                    </p:nvSpPr>
                    <p:spPr>
                      <a:xfrm>
                        <a:off x="4954444" y="3749674"/>
                        <a:ext cx="785107"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発意</a:t>
                        </a:r>
                      </a:p>
                    </p:txBody>
                  </p:sp>
                </p:grpSp>
                <p:grpSp>
                  <p:nvGrpSpPr>
                    <p:cNvPr id="74" name="グループ化 73">
                      <a:extLst>
                        <a:ext uri="{FF2B5EF4-FFF2-40B4-BE49-F238E27FC236}">
                          <a16:creationId xmlns:a16="http://schemas.microsoft.com/office/drawing/2014/main" id="{A862F756-2ED9-4714-87E5-BEEDF1ABE5F0}"/>
                        </a:ext>
                      </a:extLst>
                    </p:cNvPr>
                    <p:cNvGrpSpPr/>
                    <p:nvPr/>
                  </p:nvGrpSpPr>
                  <p:grpSpPr>
                    <a:xfrm>
                      <a:off x="5156461" y="2579557"/>
                      <a:ext cx="777699" cy="828000"/>
                      <a:chOff x="5356486" y="2560506"/>
                      <a:chExt cx="777699" cy="828000"/>
                    </a:xfrm>
                  </p:grpSpPr>
                  <p:pic>
                    <p:nvPicPr>
                      <p:cNvPr id="131" name="図 130">
                        <a:extLst>
                          <a:ext uri="{FF2B5EF4-FFF2-40B4-BE49-F238E27FC236}">
                            <a16:creationId xmlns:a16="http://schemas.microsoft.com/office/drawing/2014/main" id="{4C0C599B-83D6-4C40-A9E8-1271EF90F09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56486" y="2560506"/>
                        <a:ext cx="777699" cy="828000"/>
                      </a:xfrm>
                      <a:prstGeom prst="rect">
                        <a:avLst/>
                      </a:prstGeom>
                    </p:spPr>
                  </p:pic>
                  <p:sp>
                    <p:nvSpPr>
                      <p:cNvPr id="132" name="テキスト ボックス 131">
                        <a:extLst>
                          <a:ext uri="{FF2B5EF4-FFF2-40B4-BE49-F238E27FC236}">
                            <a16:creationId xmlns:a16="http://schemas.microsoft.com/office/drawing/2014/main" id="{AB29EAAD-F780-451E-A727-862ACEF6A242}"/>
                          </a:ext>
                        </a:extLst>
                      </p:cNvPr>
                      <p:cNvSpPr txBox="1"/>
                      <p:nvPr/>
                    </p:nvSpPr>
                    <p:spPr>
                      <a:xfrm>
                        <a:off x="5380913" y="2793482"/>
                        <a:ext cx="743150"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構想</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5" name="グループ化 74">
                      <a:extLst>
                        <a:ext uri="{FF2B5EF4-FFF2-40B4-BE49-F238E27FC236}">
                          <a16:creationId xmlns:a16="http://schemas.microsoft.com/office/drawing/2014/main" id="{CD5CD28A-A919-4839-8782-813068A3835C}"/>
                        </a:ext>
                      </a:extLst>
                    </p:cNvPr>
                    <p:cNvGrpSpPr/>
                    <p:nvPr/>
                  </p:nvGrpSpPr>
                  <p:grpSpPr>
                    <a:xfrm>
                      <a:off x="4194791" y="1903332"/>
                      <a:ext cx="781563" cy="828000"/>
                      <a:chOff x="4394816" y="1884281"/>
                      <a:chExt cx="781563" cy="828000"/>
                    </a:xfrm>
                  </p:grpSpPr>
                  <p:pic>
                    <p:nvPicPr>
                      <p:cNvPr id="129" name="図 128">
                        <a:extLst>
                          <a:ext uri="{FF2B5EF4-FFF2-40B4-BE49-F238E27FC236}">
                            <a16:creationId xmlns:a16="http://schemas.microsoft.com/office/drawing/2014/main" id="{3547D889-DF4F-405D-91F6-8228E287DA9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94816" y="1884281"/>
                        <a:ext cx="781563" cy="828000"/>
                      </a:xfrm>
                      <a:prstGeom prst="rect">
                        <a:avLst/>
                      </a:prstGeom>
                    </p:spPr>
                  </p:pic>
                  <p:sp>
                    <p:nvSpPr>
                      <p:cNvPr id="130" name="テキスト ボックス 129">
                        <a:extLst>
                          <a:ext uri="{FF2B5EF4-FFF2-40B4-BE49-F238E27FC236}">
                            <a16:creationId xmlns:a16="http://schemas.microsoft.com/office/drawing/2014/main" id="{CAAB1997-9FD2-4CCE-83A2-39BFACBEAB61}"/>
                          </a:ext>
                        </a:extLst>
                      </p:cNvPr>
                      <p:cNvSpPr txBox="1"/>
                      <p:nvPr/>
                    </p:nvSpPr>
                    <p:spPr>
                      <a:xfrm>
                        <a:off x="4425612" y="2083501"/>
                        <a:ext cx="711275"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構築</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6" name="グループ化 75">
                      <a:extLst>
                        <a:ext uri="{FF2B5EF4-FFF2-40B4-BE49-F238E27FC236}">
                          <a16:creationId xmlns:a16="http://schemas.microsoft.com/office/drawing/2014/main" id="{397E852B-DCA0-4B49-BD40-C03260D7760F}"/>
                        </a:ext>
                      </a:extLst>
                    </p:cNvPr>
                    <p:cNvGrpSpPr/>
                    <p:nvPr/>
                  </p:nvGrpSpPr>
                  <p:grpSpPr>
                    <a:xfrm>
                      <a:off x="3379276" y="2625960"/>
                      <a:ext cx="781563" cy="828000"/>
                      <a:chOff x="3579301" y="2606909"/>
                      <a:chExt cx="781563" cy="828000"/>
                    </a:xfrm>
                  </p:grpSpPr>
                  <p:pic>
                    <p:nvPicPr>
                      <p:cNvPr id="127" name="図 126">
                        <a:extLst>
                          <a:ext uri="{FF2B5EF4-FFF2-40B4-BE49-F238E27FC236}">
                            <a16:creationId xmlns:a16="http://schemas.microsoft.com/office/drawing/2014/main" id="{1338AC42-50DC-4D3B-92EB-A8C8239CC82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79301" y="2606909"/>
                        <a:ext cx="781563" cy="828000"/>
                      </a:xfrm>
                      <a:prstGeom prst="rect">
                        <a:avLst/>
                      </a:prstGeom>
                    </p:spPr>
                  </p:pic>
                  <p:sp>
                    <p:nvSpPr>
                      <p:cNvPr id="128" name="テキスト ボックス 127">
                        <a:extLst>
                          <a:ext uri="{FF2B5EF4-FFF2-40B4-BE49-F238E27FC236}">
                            <a16:creationId xmlns:a16="http://schemas.microsoft.com/office/drawing/2014/main" id="{FA94CDFB-70B7-44CA-9D6F-6E9273E022B0}"/>
                          </a:ext>
                        </a:extLst>
                      </p:cNvPr>
                      <p:cNvSpPr txBox="1"/>
                      <p:nvPr/>
                    </p:nvSpPr>
                    <p:spPr>
                      <a:xfrm>
                        <a:off x="3611094" y="2743307"/>
                        <a:ext cx="708692" cy="5697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rPr>
                          <a:t>遂行</a:t>
                        </a:r>
                        <a:endParaRPr kumimoji="1"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white"/>
                            </a:solidFill>
                            <a:latin typeface="Calibri"/>
                            <a:ea typeface="ＭＳ Ｐゴシック" panose="020B0600070205080204" pitchFamily="50" charset="-128"/>
                          </a:rPr>
                          <a:t>表現</a:t>
                        </a:r>
                        <a:endPar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endParaRPr>
                      </a:p>
                    </p:txBody>
                  </p:sp>
                </p:grpSp>
                <p:grpSp>
                  <p:nvGrpSpPr>
                    <p:cNvPr id="77" name="グループ化 76">
                      <a:extLst>
                        <a:ext uri="{FF2B5EF4-FFF2-40B4-BE49-F238E27FC236}">
                          <a16:creationId xmlns:a16="http://schemas.microsoft.com/office/drawing/2014/main" id="{C18D1A21-E649-4BB1-95B8-E72E3738C6EB}"/>
                        </a:ext>
                      </a:extLst>
                    </p:cNvPr>
                    <p:cNvGrpSpPr/>
                    <p:nvPr/>
                  </p:nvGrpSpPr>
                  <p:grpSpPr>
                    <a:xfrm>
                      <a:off x="3788792" y="3518878"/>
                      <a:ext cx="777929" cy="828000"/>
                      <a:chOff x="3988817" y="3499827"/>
                      <a:chExt cx="777929" cy="828000"/>
                    </a:xfrm>
                  </p:grpSpPr>
                  <p:pic>
                    <p:nvPicPr>
                      <p:cNvPr id="125" name="図 124">
                        <a:extLst>
                          <a:ext uri="{FF2B5EF4-FFF2-40B4-BE49-F238E27FC236}">
                            <a16:creationId xmlns:a16="http://schemas.microsoft.com/office/drawing/2014/main" id="{6C93D8F2-4BAD-490D-9BBD-95A3337915D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988817" y="3499827"/>
                        <a:ext cx="777929" cy="828000"/>
                      </a:xfrm>
                      <a:prstGeom prst="rect">
                        <a:avLst/>
                      </a:prstGeom>
                    </p:spPr>
                  </p:pic>
                  <p:sp>
                    <p:nvSpPr>
                      <p:cNvPr id="126" name="テキスト ボックス 125">
                        <a:extLst>
                          <a:ext uri="{FF2B5EF4-FFF2-40B4-BE49-F238E27FC236}">
                            <a16:creationId xmlns:a16="http://schemas.microsoft.com/office/drawing/2014/main" id="{BD67DCBF-7D40-4837-B945-C104F9C8B6CE}"/>
                          </a:ext>
                        </a:extLst>
                      </p:cNvPr>
                      <p:cNvSpPr txBox="1"/>
                      <p:nvPr/>
                    </p:nvSpPr>
                    <p:spPr>
                      <a:xfrm>
                        <a:off x="4018312" y="3731838"/>
                        <a:ext cx="699377"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省察</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78" name="グループ化 77">
                      <a:extLst>
                        <a:ext uri="{FF2B5EF4-FFF2-40B4-BE49-F238E27FC236}">
                          <a16:creationId xmlns:a16="http://schemas.microsoft.com/office/drawing/2014/main" id="{486ED561-1DAB-4360-BE60-F49D42600593}"/>
                        </a:ext>
                      </a:extLst>
                    </p:cNvPr>
                    <p:cNvGrpSpPr/>
                    <p:nvPr/>
                  </p:nvGrpSpPr>
                  <p:grpSpPr>
                    <a:xfrm>
                      <a:off x="2747631" y="3661645"/>
                      <a:ext cx="683393" cy="720000"/>
                      <a:chOff x="2947656" y="3642594"/>
                      <a:chExt cx="683393" cy="720000"/>
                    </a:xfrm>
                  </p:grpSpPr>
                  <p:pic>
                    <p:nvPicPr>
                      <p:cNvPr id="123" name="図 122">
                        <a:extLst>
                          <a:ext uri="{FF2B5EF4-FFF2-40B4-BE49-F238E27FC236}">
                            <a16:creationId xmlns:a16="http://schemas.microsoft.com/office/drawing/2014/main" id="{2903B83B-7C81-409B-BFCD-879D8E522B5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47656" y="3642594"/>
                        <a:ext cx="683393" cy="720000"/>
                      </a:xfrm>
                      <a:prstGeom prst="rect">
                        <a:avLst/>
                      </a:prstGeom>
                    </p:spPr>
                  </p:pic>
                  <p:sp>
                    <p:nvSpPr>
                      <p:cNvPr id="124" name="テキスト ボックス 123">
                        <a:extLst>
                          <a:ext uri="{FF2B5EF4-FFF2-40B4-BE49-F238E27FC236}">
                            <a16:creationId xmlns:a16="http://schemas.microsoft.com/office/drawing/2014/main" id="{BF8A0598-2A08-42D4-BE6C-8665E7E38351}"/>
                          </a:ext>
                        </a:extLst>
                      </p:cNvPr>
                      <p:cNvSpPr txBox="1"/>
                      <p:nvPr/>
                    </p:nvSpPr>
                    <p:spPr>
                      <a:xfrm>
                        <a:off x="2965765" y="3802817"/>
                        <a:ext cx="646813"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発意</a:t>
                        </a:r>
                      </a:p>
                    </p:txBody>
                  </p:sp>
                </p:grpSp>
                <p:grpSp>
                  <p:nvGrpSpPr>
                    <p:cNvPr id="79" name="グループ化 78">
                      <a:extLst>
                        <a:ext uri="{FF2B5EF4-FFF2-40B4-BE49-F238E27FC236}">
                          <a16:creationId xmlns:a16="http://schemas.microsoft.com/office/drawing/2014/main" id="{4122451F-701D-478F-85E6-F8C19D622FAF}"/>
                        </a:ext>
                      </a:extLst>
                    </p:cNvPr>
                    <p:cNvGrpSpPr/>
                    <p:nvPr/>
                  </p:nvGrpSpPr>
                  <p:grpSpPr>
                    <a:xfrm>
                      <a:off x="2710567" y="2680344"/>
                      <a:ext cx="769102" cy="825466"/>
                      <a:chOff x="3003434" y="2766759"/>
                      <a:chExt cx="676260" cy="720000"/>
                    </a:xfrm>
                  </p:grpSpPr>
                  <p:pic>
                    <p:nvPicPr>
                      <p:cNvPr id="121" name="図 120">
                        <a:extLst>
                          <a:ext uri="{FF2B5EF4-FFF2-40B4-BE49-F238E27FC236}">
                            <a16:creationId xmlns:a16="http://schemas.microsoft.com/office/drawing/2014/main" id="{EBA69EC3-4577-4051-840F-106A79B9CD4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003434" y="2766759"/>
                        <a:ext cx="676260" cy="720000"/>
                      </a:xfrm>
                      <a:prstGeom prst="rect">
                        <a:avLst/>
                      </a:prstGeom>
                    </p:spPr>
                  </p:pic>
                  <p:sp>
                    <p:nvSpPr>
                      <p:cNvPr id="122" name="テキスト ボックス 121">
                        <a:extLst>
                          <a:ext uri="{FF2B5EF4-FFF2-40B4-BE49-F238E27FC236}">
                            <a16:creationId xmlns:a16="http://schemas.microsoft.com/office/drawing/2014/main" id="{71D63078-8F20-43B2-B4A0-B34FD3AB13AD}"/>
                          </a:ext>
                        </a:extLst>
                      </p:cNvPr>
                      <p:cNvSpPr txBox="1"/>
                      <p:nvPr/>
                    </p:nvSpPr>
                    <p:spPr>
                      <a:xfrm>
                        <a:off x="3051787" y="2924157"/>
                        <a:ext cx="563526" cy="3312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構想</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80" name="グループ化 79">
                      <a:extLst>
                        <a:ext uri="{FF2B5EF4-FFF2-40B4-BE49-F238E27FC236}">
                          <a16:creationId xmlns:a16="http://schemas.microsoft.com/office/drawing/2014/main" id="{5AC44342-9238-465D-894B-15FC0F3BA612}"/>
                        </a:ext>
                      </a:extLst>
                    </p:cNvPr>
                    <p:cNvGrpSpPr/>
                    <p:nvPr/>
                  </p:nvGrpSpPr>
                  <p:grpSpPr>
                    <a:xfrm>
                      <a:off x="2094523" y="2236496"/>
                      <a:ext cx="697876" cy="720000"/>
                      <a:chOff x="2310799" y="2281826"/>
                      <a:chExt cx="697876" cy="720000"/>
                    </a:xfrm>
                  </p:grpSpPr>
                  <p:pic>
                    <p:nvPicPr>
                      <p:cNvPr id="119" name="図 118">
                        <a:extLst>
                          <a:ext uri="{FF2B5EF4-FFF2-40B4-BE49-F238E27FC236}">
                            <a16:creationId xmlns:a16="http://schemas.microsoft.com/office/drawing/2014/main" id="{1BC73996-7222-4FD6-AEAF-D0D3DC6D11F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10799" y="2281826"/>
                        <a:ext cx="679620" cy="720000"/>
                      </a:xfrm>
                      <a:prstGeom prst="rect">
                        <a:avLst/>
                      </a:prstGeom>
                    </p:spPr>
                  </p:pic>
                  <p:sp>
                    <p:nvSpPr>
                      <p:cNvPr id="120" name="テキスト ボックス 119">
                        <a:extLst>
                          <a:ext uri="{FF2B5EF4-FFF2-40B4-BE49-F238E27FC236}">
                            <a16:creationId xmlns:a16="http://schemas.microsoft.com/office/drawing/2014/main" id="{930A574C-9C8B-4075-86C2-1D8B480A9D71}"/>
                          </a:ext>
                        </a:extLst>
                      </p:cNvPr>
                      <p:cNvSpPr txBox="1"/>
                      <p:nvPr/>
                    </p:nvSpPr>
                    <p:spPr>
                      <a:xfrm>
                        <a:off x="2339073" y="2465061"/>
                        <a:ext cx="669602"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構築</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81" name="グループ化 80">
                      <a:extLst>
                        <a:ext uri="{FF2B5EF4-FFF2-40B4-BE49-F238E27FC236}">
                          <a16:creationId xmlns:a16="http://schemas.microsoft.com/office/drawing/2014/main" id="{DCAE867D-0E31-4B04-AFEA-014CAD0081AD}"/>
                        </a:ext>
                      </a:extLst>
                    </p:cNvPr>
                    <p:cNvGrpSpPr/>
                    <p:nvPr/>
                  </p:nvGrpSpPr>
                  <p:grpSpPr>
                    <a:xfrm>
                      <a:off x="1306716" y="2834414"/>
                      <a:ext cx="679620" cy="720000"/>
                      <a:chOff x="1506741" y="2815363"/>
                      <a:chExt cx="679620" cy="720000"/>
                    </a:xfrm>
                  </p:grpSpPr>
                  <p:pic>
                    <p:nvPicPr>
                      <p:cNvPr id="117" name="図 116">
                        <a:extLst>
                          <a:ext uri="{FF2B5EF4-FFF2-40B4-BE49-F238E27FC236}">
                            <a16:creationId xmlns:a16="http://schemas.microsoft.com/office/drawing/2014/main" id="{EA4B67F7-33CB-473B-BB96-407F9FCE0B3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506741" y="2815363"/>
                        <a:ext cx="679620" cy="720000"/>
                      </a:xfrm>
                      <a:prstGeom prst="rect">
                        <a:avLst/>
                      </a:prstGeom>
                    </p:spPr>
                  </p:pic>
                  <p:sp>
                    <p:nvSpPr>
                      <p:cNvPr id="118" name="テキスト ボックス 117">
                        <a:extLst>
                          <a:ext uri="{FF2B5EF4-FFF2-40B4-BE49-F238E27FC236}">
                            <a16:creationId xmlns:a16="http://schemas.microsoft.com/office/drawing/2014/main" id="{7EB4FDBD-016E-41E8-83E3-67A1A4C57D6F}"/>
                          </a:ext>
                        </a:extLst>
                      </p:cNvPr>
                      <p:cNvSpPr txBox="1"/>
                      <p:nvPr/>
                    </p:nvSpPr>
                    <p:spPr>
                      <a:xfrm>
                        <a:off x="1518067" y="2886239"/>
                        <a:ext cx="655075" cy="5697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遂行</a:t>
                        </a:r>
                        <a:endParaRPr kumimoji="1"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表現</a:t>
                        </a:r>
                      </a:p>
                    </p:txBody>
                  </p:sp>
                </p:grpSp>
                <p:grpSp>
                  <p:nvGrpSpPr>
                    <p:cNvPr id="82" name="グループ化 81">
                      <a:extLst>
                        <a:ext uri="{FF2B5EF4-FFF2-40B4-BE49-F238E27FC236}">
                          <a16:creationId xmlns:a16="http://schemas.microsoft.com/office/drawing/2014/main" id="{A253424C-D324-46C1-87C4-BA999D4B56C3}"/>
                        </a:ext>
                      </a:extLst>
                    </p:cNvPr>
                    <p:cNvGrpSpPr/>
                    <p:nvPr/>
                  </p:nvGrpSpPr>
                  <p:grpSpPr>
                    <a:xfrm>
                      <a:off x="1640590" y="3694846"/>
                      <a:ext cx="676460" cy="720000"/>
                      <a:chOff x="1840615" y="3675795"/>
                      <a:chExt cx="676460" cy="720000"/>
                    </a:xfrm>
                  </p:grpSpPr>
                  <p:pic>
                    <p:nvPicPr>
                      <p:cNvPr id="115" name="図 114">
                        <a:extLst>
                          <a:ext uri="{FF2B5EF4-FFF2-40B4-BE49-F238E27FC236}">
                            <a16:creationId xmlns:a16="http://schemas.microsoft.com/office/drawing/2014/main" id="{32A7631F-3758-4A5B-BC07-9E4A40D277C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40615" y="3675795"/>
                        <a:ext cx="676460" cy="720000"/>
                      </a:xfrm>
                      <a:prstGeom prst="rect">
                        <a:avLst/>
                      </a:prstGeom>
                    </p:spPr>
                  </p:pic>
                  <p:sp>
                    <p:nvSpPr>
                      <p:cNvPr id="116" name="テキスト ボックス 115">
                        <a:extLst>
                          <a:ext uri="{FF2B5EF4-FFF2-40B4-BE49-F238E27FC236}">
                            <a16:creationId xmlns:a16="http://schemas.microsoft.com/office/drawing/2014/main" id="{0C235E19-46CE-4F96-B3A0-FB6F2904FF6F}"/>
                          </a:ext>
                        </a:extLst>
                      </p:cNvPr>
                      <p:cNvSpPr txBox="1"/>
                      <p:nvPr/>
                    </p:nvSpPr>
                    <p:spPr>
                      <a:xfrm>
                        <a:off x="1843746" y="3852066"/>
                        <a:ext cx="666327" cy="379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省察</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83" name="グループ化 82">
                      <a:extLst>
                        <a:ext uri="{FF2B5EF4-FFF2-40B4-BE49-F238E27FC236}">
                          <a16:creationId xmlns:a16="http://schemas.microsoft.com/office/drawing/2014/main" id="{311D90A7-F6F7-4E3B-8972-128C8E485D74}"/>
                        </a:ext>
                      </a:extLst>
                    </p:cNvPr>
                    <p:cNvGrpSpPr/>
                    <p:nvPr/>
                  </p:nvGrpSpPr>
                  <p:grpSpPr>
                    <a:xfrm>
                      <a:off x="726498" y="3716504"/>
                      <a:ext cx="570608" cy="540000"/>
                      <a:chOff x="980216" y="3748522"/>
                      <a:chExt cx="570608" cy="540000"/>
                    </a:xfrm>
                  </p:grpSpPr>
                  <p:pic>
                    <p:nvPicPr>
                      <p:cNvPr id="113" name="図 112">
                        <a:extLst>
                          <a:ext uri="{FF2B5EF4-FFF2-40B4-BE49-F238E27FC236}">
                            <a16:creationId xmlns:a16="http://schemas.microsoft.com/office/drawing/2014/main" id="{7928F3ED-D26D-4BFC-AAC9-BEAD69B47E4A}"/>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91226" y="3748522"/>
                        <a:ext cx="512543" cy="540000"/>
                      </a:xfrm>
                      <a:prstGeom prst="rect">
                        <a:avLst/>
                      </a:prstGeom>
                    </p:spPr>
                  </p:pic>
                  <p:sp>
                    <p:nvSpPr>
                      <p:cNvPr id="114" name="テキスト ボックス 113">
                        <a:extLst>
                          <a:ext uri="{FF2B5EF4-FFF2-40B4-BE49-F238E27FC236}">
                            <a16:creationId xmlns:a16="http://schemas.microsoft.com/office/drawing/2014/main" id="{C6D80A7D-5E80-48D3-8C1B-17764216EEB6}"/>
                          </a:ext>
                        </a:extLst>
                      </p:cNvPr>
                      <p:cNvSpPr txBox="1"/>
                      <p:nvPr/>
                    </p:nvSpPr>
                    <p:spPr>
                      <a:xfrm>
                        <a:off x="980216" y="3841550"/>
                        <a:ext cx="570608" cy="3228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発意</a:t>
                        </a:r>
                      </a:p>
                    </p:txBody>
                  </p:sp>
                </p:grpSp>
                <p:grpSp>
                  <p:nvGrpSpPr>
                    <p:cNvPr id="84" name="グループ化 83">
                      <a:extLst>
                        <a:ext uri="{FF2B5EF4-FFF2-40B4-BE49-F238E27FC236}">
                          <a16:creationId xmlns:a16="http://schemas.microsoft.com/office/drawing/2014/main" id="{AB1AF82A-A730-414E-9630-230A37C360B5}"/>
                        </a:ext>
                      </a:extLst>
                    </p:cNvPr>
                    <p:cNvGrpSpPr/>
                    <p:nvPr/>
                  </p:nvGrpSpPr>
                  <p:grpSpPr>
                    <a:xfrm>
                      <a:off x="767164" y="3205538"/>
                      <a:ext cx="623361" cy="540000"/>
                      <a:chOff x="1063172" y="3135512"/>
                      <a:chExt cx="623361" cy="540000"/>
                    </a:xfrm>
                  </p:grpSpPr>
                  <p:pic>
                    <p:nvPicPr>
                      <p:cNvPr id="111" name="図 110">
                        <a:extLst>
                          <a:ext uri="{FF2B5EF4-FFF2-40B4-BE49-F238E27FC236}">
                            <a16:creationId xmlns:a16="http://schemas.microsoft.com/office/drawing/2014/main" id="{25B1C45B-A09B-4FD4-A9A7-2E45C85381F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26290" y="3135512"/>
                        <a:ext cx="507195" cy="540000"/>
                      </a:xfrm>
                      <a:prstGeom prst="rect">
                        <a:avLst/>
                      </a:prstGeom>
                    </p:spPr>
                  </p:pic>
                  <p:sp>
                    <p:nvSpPr>
                      <p:cNvPr id="112" name="テキスト ボックス 111">
                        <a:extLst>
                          <a:ext uri="{FF2B5EF4-FFF2-40B4-BE49-F238E27FC236}">
                            <a16:creationId xmlns:a16="http://schemas.microsoft.com/office/drawing/2014/main" id="{8A373D90-89E6-4CD6-A8BC-7549DF381262}"/>
                          </a:ext>
                        </a:extLst>
                      </p:cNvPr>
                      <p:cNvSpPr txBox="1"/>
                      <p:nvPr/>
                    </p:nvSpPr>
                    <p:spPr>
                      <a:xfrm rot="10454059" flipV="1">
                        <a:off x="1063172" y="3204181"/>
                        <a:ext cx="623361" cy="3228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構想</a:t>
                        </a:r>
                        <a:endPar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85" name="グループ化 84">
                      <a:extLst>
                        <a:ext uri="{FF2B5EF4-FFF2-40B4-BE49-F238E27FC236}">
                          <a16:creationId xmlns:a16="http://schemas.microsoft.com/office/drawing/2014/main" id="{3967E32E-5E5E-4378-93C7-522DDBE78B1F}"/>
                        </a:ext>
                      </a:extLst>
                    </p:cNvPr>
                    <p:cNvGrpSpPr/>
                    <p:nvPr/>
                  </p:nvGrpSpPr>
                  <p:grpSpPr>
                    <a:xfrm>
                      <a:off x="387737" y="2883509"/>
                      <a:ext cx="545064" cy="540000"/>
                      <a:chOff x="583662" y="2773533"/>
                      <a:chExt cx="545064" cy="540000"/>
                    </a:xfrm>
                  </p:grpSpPr>
                  <p:pic>
                    <p:nvPicPr>
                      <p:cNvPr id="109" name="図 108">
                        <a:extLst>
                          <a:ext uri="{FF2B5EF4-FFF2-40B4-BE49-F238E27FC236}">
                            <a16:creationId xmlns:a16="http://schemas.microsoft.com/office/drawing/2014/main" id="{8E2264CF-DFCC-4ACA-8C02-05861BB39D8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16575" y="2773533"/>
                        <a:ext cx="509715" cy="540000"/>
                      </a:xfrm>
                      <a:prstGeom prst="rect">
                        <a:avLst/>
                      </a:prstGeom>
                    </p:spPr>
                  </p:pic>
                  <p:sp>
                    <p:nvSpPr>
                      <p:cNvPr id="110" name="テキスト ボックス 109">
                        <a:extLst>
                          <a:ext uri="{FF2B5EF4-FFF2-40B4-BE49-F238E27FC236}">
                            <a16:creationId xmlns:a16="http://schemas.microsoft.com/office/drawing/2014/main" id="{41DECBB9-1EFB-4015-984E-8F91E1B03446}"/>
                          </a:ext>
                        </a:extLst>
                      </p:cNvPr>
                      <p:cNvSpPr txBox="1"/>
                      <p:nvPr/>
                    </p:nvSpPr>
                    <p:spPr>
                      <a:xfrm>
                        <a:off x="583662" y="2883102"/>
                        <a:ext cx="545064" cy="3228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構築</a:t>
                        </a:r>
                        <a:endPar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86" name="グループ化 85">
                      <a:extLst>
                        <a:ext uri="{FF2B5EF4-FFF2-40B4-BE49-F238E27FC236}">
                          <a16:creationId xmlns:a16="http://schemas.microsoft.com/office/drawing/2014/main" id="{A42C591F-67C1-4E22-9B8F-DC6F32ED4D36}"/>
                        </a:ext>
                      </a:extLst>
                    </p:cNvPr>
                    <p:cNvGrpSpPr/>
                    <p:nvPr/>
                  </p:nvGrpSpPr>
                  <p:grpSpPr>
                    <a:xfrm>
                      <a:off x="84995" y="3768759"/>
                      <a:ext cx="689806" cy="540000"/>
                      <a:chOff x="243713" y="3767759"/>
                      <a:chExt cx="689806" cy="540000"/>
                    </a:xfrm>
                  </p:grpSpPr>
                  <p:pic>
                    <p:nvPicPr>
                      <p:cNvPr id="107" name="図 106">
                        <a:extLst>
                          <a:ext uri="{FF2B5EF4-FFF2-40B4-BE49-F238E27FC236}">
                            <a16:creationId xmlns:a16="http://schemas.microsoft.com/office/drawing/2014/main" id="{CCAB189A-47E0-4D7D-80FD-8BA137172CEB}"/>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9735" y="3767759"/>
                        <a:ext cx="507345" cy="540000"/>
                      </a:xfrm>
                      <a:prstGeom prst="rect">
                        <a:avLst/>
                      </a:prstGeom>
                    </p:spPr>
                  </p:pic>
                  <p:sp>
                    <p:nvSpPr>
                      <p:cNvPr id="108" name="テキスト ボックス 107">
                        <a:extLst>
                          <a:ext uri="{FF2B5EF4-FFF2-40B4-BE49-F238E27FC236}">
                            <a16:creationId xmlns:a16="http://schemas.microsoft.com/office/drawing/2014/main" id="{26BB5B8E-AAE1-4E87-999F-8432EB77219B}"/>
                          </a:ext>
                        </a:extLst>
                      </p:cNvPr>
                      <p:cNvSpPr txBox="1"/>
                      <p:nvPr/>
                    </p:nvSpPr>
                    <p:spPr>
                      <a:xfrm>
                        <a:off x="243713" y="3871324"/>
                        <a:ext cx="689806" cy="3228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省察</a:t>
                        </a:r>
                        <a:endPar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87" name="円弧 86">
                      <a:extLst>
                        <a:ext uri="{FF2B5EF4-FFF2-40B4-BE49-F238E27FC236}">
                          <a16:creationId xmlns:a16="http://schemas.microsoft.com/office/drawing/2014/main" id="{55F7B67E-D6EB-4CF3-8EF3-B43927D1F49E}"/>
                        </a:ext>
                      </a:extLst>
                    </p:cNvPr>
                    <p:cNvSpPr/>
                    <p:nvPr/>
                  </p:nvSpPr>
                  <p:spPr>
                    <a:xfrm rot="16200000">
                      <a:off x="9241557" y="1715410"/>
                      <a:ext cx="2092708" cy="1951890"/>
                    </a:xfrm>
                    <a:prstGeom prst="arc">
                      <a:avLst>
                        <a:gd name="adj1" fmla="val 18358929"/>
                        <a:gd name="adj2" fmla="val 20688014"/>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 name="円弧 87">
                      <a:extLst>
                        <a:ext uri="{FF2B5EF4-FFF2-40B4-BE49-F238E27FC236}">
                          <a16:creationId xmlns:a16="http://schemas.microsoft.com/office/drawing/2014/main" id="{C5E25222-F391-4EC9-B975-4DE4E151AC63}"/>
                        </a:ext>
                      </a:extLst>
                    </p:cNvPr>
                    <p:cNvSpPr/>
                    <p:nvPr/>
                  </p:nvSpPr>
                  <p:spPr>
                    <a:xfrm rot="5400000">
                      <a:off x="9741812" y="1286102"/>
                      <a:ext cx="2288846" cy="3399505"/>
                    </a:xfrm>
                    <a:prstGeom prst="arc">
                      <a:avLst>
                        <a:gd name="adj1" fmla="val 4147110"/>
                        <a:gd name="adj2" fmla="val 5731805"/>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9" name="円弧 88">
                      <a:extLst>
                        <a:ext uri="{FF2B5EF4-FFF2-40B4-BE49-F238E27FC236}">
                          <a16:creationId xmlns:a16="http://schemas.microsoft.com/office/drawing/2014/main" id="{381EBC7E-AB20-4166-AC7A-72EA5D249AE0}"/>
                        </a:ext>
                      </a:extLst>
                    </p:cNvPr>
                    <p:cNvSpPr/>
                    <p:nvPr/>
                  </p:nvSpPr>
                  <p:spPr>
                    <a:xfrm rot="5400000">
                      <a:off x="9892533" y="417999"/>
                      <a:ext cx="4274095" cy="5350156"/>
                    </a:xfrm>
                    <a:prstGeom prst="arc">
                      <a:avLst>
                        <a:gd name="adj1" fmla="val 20499098"/>
                        <a:gd name="adj2" fmla="val 4324246"/>
                      </a:avLst>
                    </a:prstGeom>
                    <a:ln w="1016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0" name="円弧 89">
                      <a:extLst>
                        <a:ext uri="{FF2B5EF4-FFF2-40B4-BE49-F238E27FC236}">
                          <a16:creationId xmlns:a16="http://schemas.microsoft.com/office/drawing/2014/main" id="{6B9FF9DC-82A7-4AF1-9535-9EE8E7A67993}"/>
                        </a:ext>
                      </a:extLst>
                    </p:cNvPr>
                    <p:cNvSpPr/>
                    <p:nvPr/>
                  </p:nvSpPr>
                  <p:spPr>
                    <a:xfrm rot="16200000">
                      <a:off x="9959263" y="1713487"/>
                      <a:ext cx="1896492" cy="1785361"/>
                    </a:xfrm>
                    <a:prstGeom prst="arc">
                      <a:avLst>
                        <a:gd name="adj1" fmla="val 21300231"/>
                        <a:gd name="adj2" fmla="val 3930407"/>
                      </a:avLst>
                    </a:prstGeom>
                    <a:ln w="762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91" name="グループ化 90">
                      <a:extLst>
                        <a:ext uri="{FF2B5EF4-FFF2-40B4-BE49-F238E27FC236}">
                          <a16:creationId xmlns:a16="http://schemas.microsoft.com/office/drawing/2014/main" id="{434F6A17-A198-409D-B467-9A9CDACB2E66}"/>
                        </a:ext>
                      </a:extLst>
                    </p:cNvPr>
                    <p:cNvGrpSpPr/>
                    <p:nvPr/>
                  </p:nvGrpSpPr>
                  <p:grpSpPr>
                    <a:xfrm>
                      <a:off x="11136674" y="1918062"/>
                      <a:ext cx="1152000" cy="1152000"/>
                      <a:chOff x="8121381" y="2180318"/>
                      <a:chExt cx="912951" cy="972000"/>
                    </a:xfrm>
                  </p:grpSpPr>
                  <p:pic>
                    <p:nvPicPr>
                      <p:cNvPr id="105" name="図 104">
                        <a:extLst>
                          <a:ext uri="{FF2B5EF4-FFF2-40B4-BE49-F238E27FC236}">
                            <a16:creationId xmlns:a16="http://schemas.microsoft.com/office/drawing/2014/main" id="{38974022-E775-4C1C-9361-0B7AFA9DFF0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121381" y="2180318"/>
                        <a:ext cx="912951" cy="972000"/>
                      </a:xfrm>
                      <a:prstGeom prst="rect">
                        <a:avLst/>
                      </a:prstGeom>
                    </p:spPr>
                  </p:pic>
                  <p:sp>
                    <p:nvSpPr>
                      <p:cNvPr id="106" name="テキスト ボックス 105">
                        <a:extLst>
                          <a:ext uri="{FF2B5EF4-FFF2-40B4-BE49-F238E27FC236}">
                            <a16:creationId xmlns:a16="http://schemas.microsoft.com/office/drawing/2014/main" id="{0562A6D6-7C33-4DCF-A14F-EE21E6E1A6DB}"/>
                          </a:ext>
                        </a:extLst>
                      </p:cNvPr>
                      <p:cNvSpPr txBox="1"/>
                      <p:nvPr/>
                    </p:nvSpPr>
                    <p:spPr>
                      <a:xfrm>
                        <a:off x="8234290" y="2478878"/>
                        <a:ext cx="684000" cy="3375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構想</a:t>
                        </a: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92" name="グループ化 91">
                      <a:extLst>
                        <a:ext uri="{FF2B5EF4-FFF2-40B4-BE49-F238E27FC236}">
                          <a16:creationId xmlns:a16="http://schemas.microsoft.com/office/drawing/2014/main" id="{B7BE88E3-C096-4813-91DF-E9D2B19AE3CC}"/>
                        </a:ext>
                      </a:extLst>
                    </p:cNvPr>
                    <p:cNvGrpSpPr/>
                    <p:nvPr/>
                  </p:nvGrpSpPr>
                  <p:grpSpPr>
                    <a:xfrm>
                      <a:off x="9902822" y="1039304"/>
                      <a:ext cx="1152000" cy="1152000"/>
                      <a:chOff x="6936390" y="1455596"/>
                      <a:chExt cx="917487" cy="972000"/>
                    </a:xfrm>
                  </p:grpSpPr>
                  <p:pic>
                    <p:nvPicPr>
                      <p:cNvPr id="103" name="図 102">
                        <a:extLst>
                          <a:ext uri="{FF2B5EF4-FFF2-40B4-BE49-F238E27FC236}">
                            <a16:creationId xmlns:a16="http://schemas.microsoft.com/office/drawing/2014/main" id="{BEE76578-8FD0-4392-92EB-8B94AEDBCA5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936390" y="1455596"/>
                        <a:ext cx="917487" cy="972000"/>
                      </a:xfrm>
                      <a:prstGeom prst="rect">
                        <a:avLst/>
                      </a:prstGeom>
                    </p:spPr>
                  </p:pic>
                  <p:sp>
                    <p:nvSpPr>
                      <p:cNvPr id="104" name="テキスト ボックス 103">
                        <a:extLst>
                          <a:ext uri="{FF2B5EF4-FFF2-40B4-BE49-F238E27FC236}">
                            <a16:creationId xmlns:a16="http://schemas.microsoft.com/office/drawing/2014/main" id="{68919E5D-28F5-49E3-BA25-E5346A2B5BC1}"/>
                          </a:ext>
                        </a:extLst>
                      </p:cNvPr>
                      <p:cNvSpPr txBox="1"/>
                      <p:nvPr/>
                    </p:nvSpPr>
                    <p:spPr>
                      <a:xfrm>
                        <a:off x="7032631" y="1773120"/>
                        <a:ext cx="684000" cy="3375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構築</a:t>
                        </a: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93" name="グループ化 92">
                      <a:extLst>
                        <a:ext uri="{FF2B5EF4-FFF2-40B4-BE49-F238E27FC236}">
                          <a16:creationId xmlns:a16="http://schemas.microsoft.com/office/drawing/2014/main" id="{D01AFCA0-1608-4EB5-8635-3684FF4ABAB4}"/>
                        </a:ext>
                      </a:extLst>
                    </p:cNvPr>
                    <p:cNvGrpSpPr/>
                    <p:nvPr/>
                  </p:nvGrpSpPr>
                  <p:grpSpPr>
                    <a:xfrm>
                      <a:off x="8679585" y="1801046"/>
                      <a:ext cx="1152000" cy="1152000"/>
                      <a:chOff x="6007699" y="2175293"/>
                      <a:chExt cx="917487" cy="972000"/>
                    </a:xfrm>
                  </p:grpSpPr>
                  <p:pic>
                    <p:nvPicPr>
                      <p:cNvPr id="101" name="図 100">
                        <a:extLst>
                          <a:ext uri="{FF2B5EF4-FFF2-40B4-BE49-F238E27FC236}">
                            <a16:creationId xmlns:a16="http://schemas.microsoft.com/office/drawing/2014/main" id="{3F95E671-5D2A-45B7-93BE-A0B1AD10D47F}"/>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07699" y="2175293"/>
                        <a:ext cx="917487" cy="972000"/>
                      </a:xfrm>
                      <a:prstGeom prst="rect">
                        <a:avLst/>
                      </a:prstGeom>
                    </p:spPr>
                  </p:pic>
                  <p:sp>
                    <p:nvSpPr>
                      <p:cNvPr id="102" name="テキスト ボックス 101">
                        <a:extLst>
                          <a:ext uri="{FF2B5EF4-FFF2-40B4-BE49-F238E27FC236}">
                            <a16:creationId xmlns:a16="http://schemas.microsoft.com/office/drawing/2014/main" id="{E36FED71-84C0-4D3F-9EB9-F1640BCCFD03}"/>
                          </a:ext>
                        </a:extLst>
                      </p:cNvPr>
                      <p:cNvSpPr txBox="1"/>
                      <p:nvPr/>
                    </p:nvSpPr>
                    <p:spPr>
                      <a:xfrm>
                        <a:off x="6091600" y="2336188"/>
                        <a:ext cx="684000" cy="672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遂行</a:t>
                        </a:r>
                        <a:endPar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dirty="0">
                            <a:solidFill>
                              <a:prstClr val="white"/>
                            </a:solidFill>
                            <a:latin typeface="Calibri"/>
                            <a:ea typeface="ＭＳ Ｐゴシック" panose="020B0600070205080204" pitchFamily="50" charset="-128"/>
                          </a:rPr>
                          <a:t>表現</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94" name="グループ化 93">
                      <a:extLst>
                        <a:ext uri="{FF2B5EF4-FFF2-40B4-BE49-F238E27FC236}">
                          <a16:creationId xmlns:a16="http://schemas.microsoft.com/office/drawing/2014/main" id="{206CD642-8F44-40DA-9182-18404DA6FFCB}"/>
                        </a:ext>
                      </a:extLst>
                    </p:cNvPr>
                    <p:cNvGrpSpPr/>
                    <p:nvPr/>
                  </p:nvGrpSpPr>
                  <p:grpSpPr>
                    <a:xfrm>
                      <a:off x="9142518" y="3220120"/>
                      <a:ext cx="1152000" cy="1152000"/>
                      <a:chOff x="6354839" y="3368187"/>
                      <a:chExt cx="913221" cy="972000"/>
                    </a:xfrm>
                  </p:grpSpPr>
                  <p:pic>
                    <p:nvPicPr>
                      <p:cNvPr id="99" name="図 98">
                        <a:extLst>
                          <a:ext uri="{FF2B5EF4-FFF2-40B4-BE49-F238E27FC236}">
                            <a16:creationId xmlns:a16="http://schemas.microsoft.com/office/drawing/2014/main" id="{79B9D97F-FE8B-40C9-933A-5F0DE605FDF5}"/>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354839" y="3368187"/>
                        <a:ext cx="913221" cy="972000"/>
                      </a:xfrm>
                      <a:prstGeom prst="rect">
                        <a:avLst/>
                      </a:prstGeom>
                    </p:spPr>
                  </p:pic>
                  <p:sp>
                    <p:nvSpPr>
                      <p:cNvPr id="100" name="テキスト ボックス 99">
                        <a:extLst>
                          <a:ext uri="{FF2B5EF4-FFF2-40B4-BE49-F238E27FC236}">
                            <a16:creationId xmlns:a16="http://schemas.microsoft.com/office/drawing/2014/main" id="{27B9D4F8-3329-4638-A91C-E206075D07DB}"/>
                          </a:ext>
                        </a:extLst>
                      </p:cNvPr>
                      <p:cNvSpPr txBox="1"/>
                      <p:nvPr/>
                    </p:nvSpPr>
                    <p:spPr>
                      <a:xfrm>
                        <a:off x="6450856" y="3630963"/>
                        <a:ext cx="684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省察</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95" name="円弧 94">
                      <a:extLst>
                        <a:ext uri="{FF2B5EF4-FFF2-40B4-BE49-F238E27FC236}">
                          <a16:creationId xmlns:a16="http://schemas.microsoft.com/office/drawing/2014/main" id="{01F7DF7F-85AD-4D4D-A2F6-400BD734AFD9}"/>
                        </a:ext>
                      </a:extLst>
                    </p:cNvPr>
                    <p:cNvSpPr/>
                    <p:nvPr/>
                  </p:nvSpPr>
                  <p:spPr>
                    <a:xfrm rot="5400000">
                      <a:off x="8768567" y="1158659"/>
                      <a:ext cx="2442630" cy="3615123"/>
                    </a:xfrm>
                    <a:prstGeom prst="arc">
                      <a:avLst>
                        <a:gd name="adj1" fmla="val 16012560"/>
                        <a:gd name="adj2" fmla="val 17447664"/>
                      </a:avLst>
                    </a:prstGeom>
                    <a:ln w="88900">
                      <a:solidFill>
                        <a:srgbClr val="0070C0"/>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96" name="グループ化 95">
                      <a:extLst>
                        <a:ext uri="{FF2B5EF4-FFF2-40B4-BE49-F238E27FC236}">
                          <a16:creationId xmlns:a16="http://schemas.microsoft.com/office/drawing/2014/main" id="{4DFF7352-1E6A-4F39-8984-C59CD2E62A1F}"/>
                        </a:ext>
                      </a:extLst>
                    </p:cNvPr>
                    <p:cNvGrpSpPr/>
                    <p:nvPr/>
                  </p:nvGrpSpPr>
                  <p:grpSpPr>
                    <a:xfrm>
                      <a:off x="10996125" y="3149480"/>
                      <a:ext cx="1152000" cy="1152000"/>
                      <a:chOff x="7716631" y="3313533"/>
                      <a:chExt cx="927823" cy="972000"/>
                    </a:xfrm>
                  </p:grpSpPr>
                  <p:pic>
                    <p:nvPicPr>
                      <p:cNvPr id="97" name="図 96">
                        <a:extLst>
                          <a:ext uri="{FF2B5EF4-FFF2-40B4-BE49-F238E27FC236}">
                            <a16:creationId xmlns:a16="http://schemas.microsoft.com/office/drawing/2014/main" id="{74A4A917-65D8-46F8-B511-F2904DC5C4B2}"/>
                          </a:ext>
                        </a:extLst>
                      </p:cNvPr>
                      <p:cNvPicPr>
                        <a:picLocks noChangeAspect="1"/>
                      </p:cNvPicPr>
                      <p:nvPr/>
                    </p:nvPicPr>
                    <p:blipFill>
                      <a:blip r:embed="rId9"/>
                      <a:stretch>
                        <a:fillRect/>
                      </a:stretch>
                    </p:blipFill>
                    <p:spPr>
                      <a:xfrm>
                        <a:off x="7716631" y="3313533"/>
                        <a:ext cx="927823" cy="972000"/>
                      </a:xfrm>
                      <a:prstGeom prst="rect">
                        <a:avLst/>
                      </a:prstGeom>
                    </p:spPr>
                  </p:pic>
                  <p:sp>
                    <p:nvSpPr>
                      <p:cNvPr id="98" name="テキスト ボックス 97">
                        <a:extLst>
                          <a:ext uri="{FF2B5EF4-FFF2-40B4-BE49-F238E27FC236}">
                            <a16:creationId xmlns:a16="http://schemas.microsoft.com/office/drawing/2014/main" id="{6F3EEC15-483A-4A87-BBE2-31E9025FD522}"/>
                          </a:ext>
                        </a:extLst>
                      </p:cNvPr>
                      <p:cNvSpPr txBox="1"/>
                      <p:nvPr/>
                    </p:nvSpPr>
                    <p:spPr>
                      <a:xfrm>
                        <a:off x="7872207" y="3591051"/>
                        <a:ext cx="684000" cy="3375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発意</a:t>
                        </a:r>
                      </a:p>
                    </p:txBody>
                  </p:sp>
                </p:grpSp>
              </p:grpSp>
            </p:grpSp>
          </p:grpSp>
        </p:grpSp>
      </p:grpSp>
    </p:spTree>
    <p:extLst>
      <p:ext uri="{BB962C8B-B14F-4D97-AF65-F5344CB8AC3E}">
        <p14:creationId xmlns:p14="http://schemas.microsoft.com/office/powerpoint/2010/main" val="3676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0630" y="326570"/>
            <a:ext cx="8636180" cy="923330"/>
          </a:xfrm>
          <a:prstGeom prst="rect">
            <a:avLst/>
          </a:prstGeom>
          <a:solidFill>
            <a:srgbClr val="240DD1"/>
          </a:solidFill>
        </p:spPr>
        <p:txBody>
          <a:bodyPr wrap="square" rtlCol="0">
            <a:spAutoFit/>
          </a:bodyPr>
          <a:lstStyle/>
          <a:p>
            <a:r>
              <a:rPr kumimoji="1" lang="ja-JP" altLang="en-US" sz="5400" b="1" dirty="0">
                <a:solidFill>
                  <a:schemeClr val="bg1"/>
                </a:solidFill>
                <a:latin typeface="UD デジタル 教科書体 NP-R" panose="02020400000000000000" pitchFamily="18" charset="-128"/>
                <a:ea typeface="UD デジタル 教科書体 NP-R" panose="02020400000000000000" pitchFamily="18" charset="-128"/>
              </a:rPr>
              <a:t>ロングスパンでの協働探究</a:t>
            </a:r>
          </a:p>
        </p:txBody>
      </p:sp>
      <p:grpSp>
        <p:nvGrpSpPr>
          <p:cNvPr id="3" name="グループ化 2"/>
          <p:cNvGrpSpPr/>
          <p:nvPr/>
        </p:nvGrpSpPr>
        <p:grpSpPr>
          <a:xfrm rot="20768493">
            <a:off x="-94777" y="2282165"/>
            <a:ext cx="12807562" cy="2743413"/>
            <a:chOff x="-615564" y="2974341"/>
            <a:chExt cx="12807562" cy="2743413"/>
          </a:xfrm>
        </p:grpSpPr>
        <p:sp>
          <p:nvSpPr>
            <p:cNvPr id="15" name="右矢印 14"/>
            <p:cNvSpPr/>
            <p:nvPr/>
          </p:nvSpPr>
          <p:spPr>
            <a:xfrm>
              <a:off x="-615564" y="3084723"/>
              <a:ext cx="12513782" cy="2633031"/>
            </a:xfrm>
            <a:prstGeom prst="rightArrow">
              <a:avLst>
                <a:gd name="adj1" fmla="val 35774"/>
                <a:gd name="adj2" fmla="val 6380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434912" y="4022549"/>
              <a:ext cx="2377440" cy="830997"/>
            </a:xfrm>
            <a:prstGeom prst="rect">
              <a:avLst/>
            </a:prstGeom>
            <a:solidFill>
              <a:schemeClr val="accent1">
                <a:lumMod val="20000"/>
                <a:lumOff val="80000"/>
              </a:schemeClr>
            </a:solidFill>
            <a:ln>
              <a:noFill/>
            </a:ln>
          </p:spPr>
          <p:txBody>
            <a:bodyPr wrap="square" rtlCol="0">
              <a:spAutoFit/>
            </a:bodyPr>
            <a:lstStyle/>
            <a:p>
              <a:r>
                <a:rPr lang="en-US" altLang="ja-JP" sz="4800" b="1" dirty="0">
                  <a:latin typeface="UD デジタル 教科書体 NP-R" panose="02020400000000000000" pitchFamily="18" charset="-128"/>
                  <a:ea typeface="UD デジタル 教科書体 NP-R" panose="02020400000000000000" pitchFamily="18" charset="-128"/>
                </a:rPr>
                <a:t>1</a:t>
              </a:r>
              <a:r>
                <a:rPr lang="ja-JP" altLang="en-US" sz="4800" b="1" dirty="0">
                  <a:latin typeface="UD デジタル 教科書体 NP-R" panose="02020400000000000000" pitchFamily="18" charset="-128"/>
                  <a:ea typeface="UD デジタル 教科書体 NP-R" panose="02020400000000000000" pitchFamily="18" charset="-128"/>
                </a:rPr>
                <a:t>・</a:t>
              </a:r>
              <a:r>
                <a:rPr lang="en-US" altLang="ja-JP" sz="4800" b="1" dirty="0">
                  <a:latin typeface="UD デジタル 教科書体 NP-R" panose="02020400000000000000" pitchFamily="18" charset="-128"/>
                  <a:ea typeface="UD デジタル 教科書体 NP-R" panose="02020400000000000000" pitchFamily="18" charset="-128"/>
                </a:rPr>
                <a:t>2</a:t>
              </a:r>
              <a:r>
                <a:rPr lang="ja-JP" altLang="en-US" sz="4800" b="1" dirty="0">
                  <a:latin typeface="UD デジタル 教科書体 NP-R" panose="02020400000000000000" pitchFamily="18" charset="-128"/>
                  <a:ea typeface="UD デジタル 教科書体 NP-R" panose="02020400000000000000" pitchFamily="18" charset="-128"/>
                </a:rPr>
                <a:t>年</a:t>
              </a:r>
              <a:endParaRPr kumimoji="1" lang="ja-JP" altLang="en-US" sz="4800" b="1" dirty="0">
                <a:latin typeface="UD デジタル 教科書体 NP-R" panose="02020400000000000000" pitchFamily="18" charset="-128"/>
                <a:ea typeface="UD デジタル 教科書体 NP-R" panose="02020400000000000000" pitchFamily="18" charset="-128"/>
              </a:endParaRPr>
            </a:p>
          </p:txBody>
        </p:sp>
        <p:sp>
          <p:nvSpPr>
            <p:cNvPr id="24" name="テキスト ボックス 23"/>
            <p:cNvSpPr txBox="1"/>
            <p:nvPr/>
          </p:nvSpPr>
          <p:spPr>
            <a:xfrm>
              <a:off x="3838506" y="4000714"/>
              <a:ext cx="2411357" cy="830997"/>
            </a:xfrm>
            <a:prstGeom prst="rect">
              <a:avLst/>
            </a:prstGeom>
            <a:solidFill>
              <a:schemeClr val="accent1">
                <a:lumMod val="40000"/>
                <a:lumOff val="60000"/>
              </a:schemeClr>
            </a:solidFill>
            <a:ln>
              <a:noFill/>
            </a:ln>
          </p:spPr>
          <p:txBody>
            <a:bodyPr wrap="square" rtlCol="0">
              <a:spAutoFit/>
            </a:bodyPr>
            <a:lstStyle/>
            <a:p>
              <a:r>
                <a:rPr lang="en-US" altLang="ja-JP" sz="4800" b="1" dirty="0">
                  <a:latin typeface="UD デジタル 教科書体 NP-R" panose="02020400000000000000" pitchFamily="18" charset="-128"/>
                  <a:ea typeface="UD デジタル 教科書体 NP-R" panose="02020400000000000000" pitchFamily="18" charset="-128"/>
                </a:rPr>
                <a:t>3</a:t>
              </a:r>
              <a:r>
                <a:rPr lang="ja-JP" altLang="en-US" sz="4800" b="1" dirty="0">
                  <a:latin typeface="UD デジタル 教科書体 NP-R" panose="02020400000000000000" pitchFamily="18" charset="-128"/>
                  <a:ea typeface="UD デジタル 教科書体 NP-R" panose="02020400000000000000" pitchFamily="18" charset="-128"/>
                </a:rPr>
                <a:t>・</a:t>
              </a:r>
              <a:r>
                <a:rPr lang="en-US" altLang="ja-JP" sz="4800" b="1" dirty="0">
                  <a:latin typeface="UD デジタル 教科書体 NP-R" panose="02020400000000000000" pitchFamily="18" charset="-128"/>
                  <a:ea typeface="UD デジタル 教科書体 NP-R" panose="02020400000000000000" pitchFamily="18" charset="-128"/>
                </a:rPr>
                <a:t>4</a:t>
              </a:r>
              <a:r>
                <a:rPr lang="ja-JP" altLang="en-US" sz="4800" b="1" dirty="0">
                  <a:latin typeface="UD デジタル 教科書体 NP-R" panose="02020400000000000000" pitchFamily="18" charset="-128"/>
                  <a:ea typeface="UD デジタル 教科書体 NP-R" panose="02020400000000000000" pitchFamily="18" charset="-128"/>
                </a:rPr>
                <a:t>年</a:t>
              </a:r>
              <a:endParaRPr kumimoji="1" lang="ja-JP" altLang="en-US" sz="4800"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p:cNvSpPr txBox="1"/>
            <p:nvPr/>
          </p:nvSpPr>
          <p:spPr>
            <a:xfrm>
              <a:off x="6267524" y="4001241"/>
              <a:ext cx="2622014" cy="830997"/>
            </a:xfrm>
            <a:prstGeom prst="rect">
              <a:avLst/>
            </a:prstGeom>
            <a:solidFill>
              <a:schemeClr val="accent1">
                <a:lumMod val="60000"/>
                <a:lumOff val="40000"/>
              </a:schemeClr>
            </a:solidFill>
            <a:ln>
              <a:noFill/>
            </a:ln>
          </p:spPr>
          <p:txBody>
            <a:bodyPr wrap="square" rtlCol="0">
              <a:spAutoFit/>
            </a:bodyPr>
            <a:lstStyle/>
            <a:p>
              <a:r>
                <a:rPr lang="en-US" altLang="ja-JP" sz="4800" b="1" dirty="0">
                  <a:latin typeface="UD デジタル 教科書体 NP-R" panose="02020400000000000000" pitchFamily="18" charset="-128"/>
                  <a:ea typeface="UD デジタル 教科書体 NP-R" panose="02020400000000000000" pitchFamily="18" charset="-128"/>
                </a:rPr>
                <a:t>5</a:t>
              </a:r>
              <a:r>
                <a:rPr lang="ja-JP" altLang="en-US" sz="4800" b="1" dirty="0">
                  <a:latin typeface="UD デジタル 教科書体 NP-R" panose="02020400000000000000" pitchFamily="18" charset="-128"/>
                  <a:ea typeface="UD デジタル 教科書体 NP-R" panose="02020400000000000000" pitchFamily="18" charset="-128"/>
                </a:rPr>
                <a:t>・</a:t>
              </a:r>
              <a:r>
                <a:rPr lang="en-US" altLang="ja-JP" sz="4800" b="1" dirty="0">
                  <a:latin typeface="UD デジタル 教科書体 NP-R" panose="02020400000000000000" pitchFamily="18" charset="-128"/>
                  <a:ea typeface="UD デジタル 教科書体 NP-R" panose="02020400000000000000" pitchFamily="18" charset="-128"/>
                </a:rPr>
                <a:t>6</a:t>
              </a:r>
              <a:r>
                <a:rPr lang="ja-JP" altLang="en-US" sz="4800" b="1" dirty="0">
                  <a:latin typeface="UD デジタル 教科書体 NP-R" panose="02020400000000000000" pitchFamily="18" charset="-128"/>
                  <a:ea typeface="UD デジタル 教科書体 NP-R" panose="02020400000000000000" pitchFamily="18" charset="-128"/>
                </a:rPr>
                <a:t>年</a:t>
              </a:r>
              <a:endParaRPr kumimoji="1" lang="ja-JP" altLang="en-US" sz="4800" b="1" dirty="0">
                <a:latin typeface="UD デジタル 教科書体 NP-R" panose="02020400000000000000" pitchFamily="18" charset="-128"/>
                <a:ea typeface="UD デジタル 教科書体 NP-R" panose="02020400000000000000" pitchFamily="18" charset="-128"/>
              </a:endParaRPr>
            </a:p>
          </p:txBody>
        </p:sp>
        <p:sp>
          <p:nvSpPr>
            <p:cNvPr id="26" name="テキスト ボックス 25"/>
            <p:cNvSpPr txBox="1"/>
            <p:nvPr/>
          </p:nvSpPr>
          <p:spPr>
            <a:xfrm>
              <a:off x="8881975" y="3985739"/>
              <a:ext cx="3310023" cy="830997"/>
            </a:xfrm>
            <a:prstGeom prst="rect">
              <a:avLst/>
            </a:prstGeom>
            <a:noFill/>
            <a:ln>
              <a:noFill/>
            </a:ln>
          </p:spPr>
          <p:txBody>
            <a:bodyPr wrap="square" rtlCol="0">
              <a:spAutoFit/>
            </a:bodyPr>
            <a:lstStyle/>
            <a:p>
              <a:r>
                <a:rPr lang="en-US" altLang="ja-JP" sz="4800" b="1" dirty="0">
                  <a:latin typeface="UD デジタル 教科書体 NP-R" panose="02020400000000000000" pitchFamily="18" charset="-128"/>
                  <a:ea typeface="UD デジタル 教科書体 NP-R" panose="02020400000000000000" pitchFamily="18" charset="-128"/>
                </a:rPr>
                <a:t>7</a:t>
              </a:r>
              <a:r>
                <a:rPr lang="ja-JP" altLang="en-US" sz="4800" b="1" dirty="0">
                  <a:latin typeface="UD デジタル 教科書体 NP-R" panose="02020400000000000000" pitchFamily="18" charset="-128"/>
                  <a:ea typeface="UD デジタル 教科書体 NP-R" panose="02020400000000000000" pitchFamily="18" charset="-128"/>
                </a:rPr>
                <a:t>・</a:t>
              </a:r>
              <a:r>
                <a:rPr lang="en-US" altLang="ja-JP" sz="4800" b="1" dirty="0">
                  <a:latin typeface="UD デジタル 教科書体 NP-R" panose="02020400000000000000" pitchFamily="18" charset="-128"/>
                  <a:ea typeface="UD デジタル 教科書体 NP-R" panose="02020400000000000000" pitchFamily="18" charset="-128"/>
                </a:rPr>
                <a:t>8</a:t>
              </a:r>
              <a:r>
                <a:rPr lang="ja-JP" altLang="en-US" sz="4800" b="1" dirty="0">
                  <a:latin typeface="UD デジタル 教科書体 NP-R" panose="02020400000000000000" pitchFamily="18" charset="-128"/>
                  <a:ea typeface="UD デジタル 教科書体 NP-R" panose="02020400000000000000" pitchFamily="18" charset="-128"/>
                </a:rPr>
                <a:t>・</a:t>
              </a:r>
              <a:r>
                <a:rPr lang="en-US" altLang="ja-JP" sz="4800" b="1" dirty="0">
                  <a:latin typeface="UD デジタル 教科書体 NP-R" panose="02020400000000000000" pitchFamily="18" charset="-128"/>
                  <a:ea typeface="UD デジタル 教科書体 NP-R" panose="02020400000000000000" pitchFamily="18" charset="-128"/>
                </a:rPr>
                <a:t>9</a:t>
              </a:r>
              <a:r>
                <a:rPr lang="ja-JP" altLang="en-US" sz="4800" b="1" dirty="0">
                  <a:latin typeface="UD デジタル 教科書体 NP-R" panose="02020400000000000000" pitchFamily="18" charset="-128"/>
                  <a:ea typeface="UD デジタル 教科書体 NP-R" panose="02020400000000000000" pitchFamily="18" charset="-128"/>
                </a:rPr>
                <a:t>年</a:t>
              </a:r>
              <a:endParaRPr kumimoji="1" lang="ja-JP" altLang="en-US" sz="4800" b="1" dirty="0">
                <a:latin typeface="UD デジタル 教科書体 NP-R" panose="02020400000000000000" pitchFamily="18" charset="-128"/>
                <a:ea typeface="UD デジタル 教科書体 NP-R" panose="02020400000000000000" pitchFamily="18" charset="-128"/>
              </a:endParaRPr>
            </a:p>
          </p:txBody>
        </p:sp>
        <p:sp>
          <p:nvSpPr>
            <p:cNvPr id="27" name="左中かっこ 26"/>
            <p:cNvSpPr/>
            <p:nvPr/>
          </p:nvSpPr>
          <p:spPr>
            <a:xfrm rot="5400000">
              <a:off x="2535731" y="2574271"/>
              <a:ext cx="160858" cy="230621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左中かっこ 28"/>
            <p:cNvSpPr/>
            <p:nvPr/>
          </p:nvSpPr>
          <p:spPr>
            <a:xfrm rot="5400000">
              <a:off x="4928187" y="2512060"/>
              <a:ext cx="183754" cy="241196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左中かっこ 29"/>
            <p:cNvSpPr/>
            <p:nvPr/>
          </p:nvSpPr>
          <p:spPr>
            <a:xfrm rot="5400000">
              <a:off x="7441374" y="2380453"/>
              <a:ext cx="253388" cy="262201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左中かっこ 30"/>
            <p:cNvSpPr/>
            <p:nvPr/>
          </p:nvSpPr>
          <p:spPr>
            <a:xfrm rot="5400000">
              <a:off x="10229920" y="2260233"/>
              <a:ext cx="273194" cy="283924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1566604" y="3004091"/>
              <a:ext cx="2128094" cy="523220"/>
            </a:xfrm>
            <a:prstGeom prst="rect">
              <a:avLst/>
            </a:prstGeom>
            <a:noFill/>
            <a:ln>
              <a:noFill/>
            </a:ln>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Ⅰ</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33" name="テキスト ボックス 32"/>
            <p:cNvSpPr txBox="1"/>
            <p:nvPr/>
          </p:nvSpPr>
          <p:spPr>
            <a:xfrm>
              <a:off x="3940805" y="2975025"/>
              <a:ext cx="2128094" cy="523220"/>
            </a:xfrm>
            <a:prstGeom prst="rect">
              <a:avLst/>
            </a:prstGeom>
            <a:noFill/>
            <a:ln>
              <a:noFill/>
            </a:ln>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Ⅱ</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34" name="テキスト ボックス 33"/>
            <p:cNvSpPr txBox="1"/>
            <p:nvPr/>
          </p:nvSpPr>
          <p:spPr>
            <a:xfrm>
              <a:off x="6676757" y="2986501"/>
              <a:ext cx="2128094" cy="523220"/>
            </a:xfrm>
            <a:prstGeom prst="rect">
              <a:avLst/>
            </a:prstGeom>
            <a:noFill/>
            <a:ln>
              <a:noFill/>
            </a:ln>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Ⅲ</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35" name="テキスト ボックス 34"/>
            <p:cNvSpPr txBox="1"/>
            <p:nvPr/>
          </p:nvSpPr>
          <p:spPr>
            <a:xfrm>
              <a:off x="9358945" y="2974341"/>
              <a:ext cx="2128094" cy="523220"/>
            </a:xfrm>
            <a:prstGeom prst="rect">
              <a:avLst/>
            </a:prstGeom>
            <a:noFill/>
            <a:ln>
              <a:noFill/>
            </a:ln>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Ⅳ</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grpSp>
      <p:sp>
        <p:nvSpPr>
          <p:cNvPr id="17" name="テキスト ボックス 16">
            <a:extLst>
              <a:ext uri="{FF2B5EF4-FFF2-40B4-BE49-F238E27FC236}">
                <a16:creationId xmlns:a16="http://schemas.microsoft.com/office/drawing/2014/main" id="{DC5B2DFE-F691-4544-85D7-D515E2058A0B}"/>
              </a:ext>
            </a:extLst>
          </p:cNvPr>
          <p:cNvSpPr txBox="1"/>
          <p:nvPr/>
        </p:nvSpPr>
        <p:spPr>
          <a:xfrm rot="20768493">
            <a:off x="144530" y="4649051"/>
            <a:ext cx="1949833" cy="769441"/>
          </a:xfrm>
          <a:prstGeom prst="rect">
            <a:avLst/>
          </a:prstGeom>
          <a:solidFill>
            <a:schemeClr val="bg1"/>
          </a:solidFill>
          <a:ln>
            <a:noFill/>
          </a:ln>
        </p:spPr>
        <p:txBody>
          <a:bodyPr wrap="square" rtlCol="0">
            <a:spAutoFit/>
          </a:bodyPr>
          <a:lstStyle/>
          <a:p>
            <a:r>
              <a:rPr kumimoji="1" lang="ja-JP" altLang="en-US" sz="4400" b="1" dirty="0">
                <a:latin typeface="UD デジタル 教科書体 NP-R" panose="02020400000000000000" pitchFamily="18" charset="-128"/>
                <a:ea typeface="UD デジタル 教科書体 NP-R" panose="02020400000000000000" pitchFamily="18" charset="-128"/>
              </a:rPr>
              <a:t>幼稚園</a:t>
            </a:r>
          </a:p>
        </p:txBody>
      </p:sp>
      <p:sp>
        <p:nvSpPr>
          <p:cNvPr id="18" name="左中かっこ 17">
            <a:extLst>
              <a:ext uri="{FF2B5EF4-FFF2-40B4-BE49-F238E27FC236}">
                <a16:creationId xmlns:a16="http://schemas.microsoft.com/office/drawing/2014/main" id="{B5D01A6C-8814-4E26-8B67-7352E46BADF0}"/>
              </a:ext>
            </a:extLst>
          </p:cNvPr>
          <p:cNvSpPr/>
          <p:nvPr/>
        </p:nvSpPr>
        <p:spPr>
          <a:xfrm rot="4568493">
            <a:off x="929718" y="3345591"/>
            <a:ext cx="56725" cy="199950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4A145F0-9E38-4E6F-8264-F6FBF922E1AC}"/>
              </a:ext>
            </a:extLst>
          </p:cNvPr>
          <p:cNvSpPr txBox="1"/>
          <p:nvPr/>
        </p:nvSpPr>
        <p:spPr>
          <a:xfrm rot="20768493">
            <a:off x="-112001" y="3638597"/>
            <a:ext cx="2128094" cy="523220"/>
          </a:xfrm>
          <a:prstGeom prst="rect">
            <a:avLst/>
          </a:prstGeom>
          <a:noFill/>
          <a:ln>
            <a:noFill/>
          </a:ln>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フェイズ０</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424535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11057" y="256797"/>
            <a:ext cx="12251876" cy="5939405"/>
          </a:xfrm>
        </p:spPr>
        <p:txBody>
          <a:bodyPr>
            <a:normAutofit/>
          </a:bodyPr>
          <a:lstStyle/>
          <a:p>
            <a:pPr algn="l">
              <a:spcAft>
                <a:spcPts val="600"/>
              </a:spcAft>
            </a:pPr>
            <a:r>
              <a:rPr lang="ja-JP" altLang="en-US" sz="4000" dirty="0">
                <a:solidFill>
                  <a:srgbClr val="FF0000"/>
                </a:solidFill>
                <a:latin typeface="UD デジタル 教科書体 NP-B" panose="02020700000000000000" pitchFamily="18" charset="-128"/>
                <a:ea typeface="UD デジタル 教科書体 NP-B" panose="02020700000000000000" pitchFamily="18" charset="-128"/>
              </a:rPr>
              <a:t>第２学年時</a:t>
            </a:r>
            <a:r>
              <a:rPr kumimoji="1" lang="ja-JP" altLang="en-US" sz="4400" dirty="0">
                <a:solidFill>
                  <a:srgbClr val="FF0000"/>
                </a:solidFill>
                <a:latin typeface="UD デジタル 教科書体 NP-B" panose="02020700000000000000" pitchFamily="18" charset="-128"/>
                <a:ea typeface="UD デジタル 教科書体 NP-B" panose="02020700000000000000" pitchFamily="18" charset="-128"/>
              </a:rPr>
              <a:t>テーマ　「スマイル プロジェクト」</a:t>
            </a:r>
            <a:endParaRPr kumimoji="1" lang="en-US" altLang="ja-JP" sz="4400" dirty="0">
              <a:solidFill>
                <a:srgbClr val="FF0000"/>
              </a:solidFill>
              <a:latin typeface="UD デジタル 教科書体 NP-B" panose="02020700000000000000" pitchFamily="18" charset="-128"/>
              <a:ea typeface="UD デジタル 教科書体 NP-B" panose="02020700000000000000" pitchFamily="18" charset="-128"/>
            </a:endParaRP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a:t>
            </a:r>
            <a:r>
              <a:rPr lang="en-US" altLang="ja-JP" sz="3200" dirty="0">
                <a:latin typeface="UD デジタル 教科書体 NP-B" panose="02020700000000000000" pitchFamily="18" charset="-128"/>
                <a:ea typeface="UD デジタル 教科書体 NP-B" panose="02020700000000000000" pitchFamily="18" charset="-128"/>
              </a:rPr>
              <a:t>【</a:t>
            </a:r>
            <a:r>
              <a:rPr lang="ja-JP" altLang="en-US" sz="3200" dirty="0">
                <a:latin typeface="UD デジタル 教科書体 NP-B" panose="02020700000000000000" pitchFamily="18" charset="-128"/>
                <a:ea typeface="UD デジタル 教科書体 NP-B" panose="02020700000000000000" pitchFamily="18" charset="-128"/>
              </a:rPr>
              <a:t>６～８月</a:t>
            </a:r>
            <a:r>
              <a:rPr lang="en-US" altLang="ja-JP" sz="3200" dirty="0">
                <a:latin typeface="UD デジタル 教科書体 NP-B" panose="02020700000000000000" pitchFamily="18" charset="-128"/>
                <a:ea typeface="UD デジタル 教科書体 NP-B" panose="02020700000000000000" pitchFamily="18" charset="-128"/>
              </a:rPr>
              <a:t>】</a:t>
            </a: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～第１弾　おいしい野菜を育てて家族を笑顔にしよう～</a:t>
            </a:r>
            <a:endParaRPr lang="en-US" altLang="ja-JP" sz="3200" dirty="0">
              <a:latin typeface="UD デジタル 教科書体 NP-B" panose="02020700000000000000" pitchFamily="18" charset="-128"/>
              <a:ea typeface="UD デジタル 教科書体 NP-B" panose="02020700000000000000" pitchFamily="18" charset="-128"/>
            </a:endParaRPr>
          </a:p>
          <a:p>
            <a:pPr algn="l">
              <a:spcAft>
                <a:spcPts val="600"/>
              </a:spcAft>
            </a:pPr>
            <a:endParaRPr lang="en-US" altLang="ja-JP" sz="800" dirty="0">
              <a:latin typeface="UD デジタル 教科書体 NP-B" panose="02020700000000000000" pitchFamily="18" charset="-128"/>
              <a:ea typeface="UD デジタル 教科書体 NP-B" panose="02020700000000000000" pitchFamily="18" charset="-128"/>
            </a:endParaRP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a:t>
            </a:r>
            <a:r>
              <a:rPr lang="en-US" altLang="ja-JP" sz="3200" dirty="0">
                <a:latin typeface="UD デジタル 教科書体 NP-B" panose="02020700000000000000" pitchFamily="18" charset="-128"/>
                <a:ea typeface="UD デジタル 教科書体 NP-B" panose="02020700000000000000" pitchFamily="18" charset="-128"/>
              </a:rPr>
              <a:t>【</a:t>
            </a:r>
            <a:r>
              <a:rPr lang="ja-JP" altLang="en-US" sz="3200" dirty="0">
                <a:latin typeface="UD デジタル 教科書体 NP-B" panose="02020700000000000000" pitchFamily="18" charset="-128"/>
                <a:ea typeface="UD デジタル 教科書体 NP-B" panose="02020700000000000000" pitchFamily="18" charset="-128"/>
              </a:rPr>
              <a:t>７</a:t>
            </a:r>
            <a:r>
              <a:rPr kumimoji="1" lang="ja-JP" altLang="en-US" sz="3200" dirty="0">
                <a:latin typeface="UD デジタル 教科書体 NP-B" panose="02020700000000000000" pitchFamily="18" charset="-128"/>
                <a:ea typeface="UD デジタル 教科書体 NP-B" panose="02020700000000000000" pitchFamily="18" charset="-128"/>
              </a:rPr>
              <a:t>～９月</a:t>
            </a:r>
            <a:r>
              <a:rPr kumimoji="1" lang="en-US" altLang="ja-JP" sz="3200" dirty="0">
                <a:latin typeface="UD デジタル 教科書体 NP-B" panose="02020700000000000000" pitchFamily="18" charset="-128"/>
                <a:ea typeface="UD デジタル 教科書体 NP-B" panose="02020700000000000000" pitchFamily="18" charset="-128"/>
              </a:rPr>
              <a:t>】</a:t>
            </a: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a:t>
            </a:r>
            <a:r>
              <a:rPr kumimoji="1" lang="ja-JP" altLang="en-US" sz="3200" dirty="0">
                <a:latin typeface="UD デジタル 教科書体 NP-B" panose="02020700000000000000" pitchFamily="18" charset="-128"/>
                <a:ea typeface="UD デジタル 教科書体 NP-B" panose="02020700000000000000" pitchFamily="18" charset="-128"/>
              </a:rPr>
              <a:t>～第２弾　１年生に学校の魅力を伝えよう～</a:t>
            </a:r>
            <a:endParaRPr kumimoji="1" lang="en-US" altLang="ja-JP" sz="3200" dirty="0">
              <a:latin typeface="UD デジタル 教科書体 NP-B" panose="02020700000000000000" pitchFamily="18" charset="-128"/>
              <a:ea typeface="UD デジタル 教科書体 NP-B" panose="02020700000000000000" pitchFamily="18" charset="-128"/>
            </a:endParaRPr>
          </a:p>
          <a:p>
            <a:pPr algn="l">
              <a:spcAft>
                <a:spcPts val="600"/>
              </a:spcAft>
            </a:pPr>
            <a:endParaRPr lang="en-US" altLang="ja-JP" sz="800" dirty="0">
              <a:latin typeface="UD デジタル 教科書体 NP-B" panose="02020700000000000000" pitchFamily="18" charset="-128"/>
              <a:ea typeface="UD デジタル 教科書体 NP-B" panose="02020700000000000000" pitchFamily="18" charset="-128"/>
            </a:endParaRP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a:t>
            </a:r>
            <a:r>
              <a:rPr lang="en-US" altLang="ja-JP" sz="3200" dirty="0">
                <a:latin typeface="UD デジタル 教科書体 NP-B" panose="02020700000000000000" pitchFamily="18" charset="-128"/>
                <a:ea typeface="UD デジタル 教科書体 NP-B" panose="02020700000000000000" pitchFamily="18" charset="-128"/>
              </a:rPr>
              <a:t>【</a:t>
            </a:r>
            <a:r>
              <a:rPr lang="ja-JP" altLang="en-US" sz="3200" dirty="0">
                <a:latin typeface="UD デジタル 教科書体 NP-B" panose="02020700000000000000" pitchFamily="18" charset="-128"/>
                <a:ea typeface="UD デジタル 教科書体 NP-B" panose="02020700000000000000" pitchFamily="18" charset="-128"/>
              </a:rPr>
              <a:t>９～１２月</a:t>
            </a:r>
            <a:r>
              <a:rPr lang="en-US" altLang="ja-JP" sz="3200" dirty="0">
                <a:latin typeface="UD デジタル 教科書体 NP-B" panose="02020700000000000000" pitchFamily="18" charset="-128"/>
                <a:ea typeface="UD デジタル 教科書体 NP-B" panose="02020700000000000000" pitchFamily="18" charset="-128"/>
              </a:rPr>
              <a:t>】</a:t>
            </a:r>
          </a:p>
          <a:p>
            <a:pPr algn="l">
              <a:spcAft>
                <a:spcPts val="600"/>
              </a:spcAft>
            </a:pPr>
            <a:r>
              <a:rPr lang="ja-JP" altLang="en-US" sz="3200" dirty="0">
                <a:latin typeface="UD デジタル 教科書体 NP-B" panose="02020700000000000000" pitchFamily="18" charset="-128"/>
                <a:ea typeface="UD デジタル 教科書体 NP-B" panose="02020700000000000000" pitchFamily="18" charset="-128"/>
              </a:rPr>
              <a:t>　　～第３弾　スマイルおもちゃランド～</a:t>
            </a:r>
            <a:endParaRPr kumimoji="1" lang="ja-JP" altLang="en-US" sz="3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188220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hlinkClick r:id="rId3" action="ppaction://hlinksldjump"/>
            <a:extLst>
              <a:ext uri="{FF2B5EF4-FFF2-40B4-BE49-F238E27FC236}">
                <a16:creationId xmlns:a16="http://schemas.microsoft.com/office/drawing/2014/main" id="{D1C5A8DB-0E27-45D5-8A72-7CA70A0AE5EB}"/>
              </a:ext>
            </a:extLst>
          </p:cNvPr>
          <p:cNvSpPr txBox="1"/>
          <p:nvPr/>
        </p:nvSpPr>
        <p:spPr>
          <a:xfrm>
            <a:off x="189915" y="407849"/>
            <a:ext cx="6900863" cy="1754326"/>
          </a:xfrm>
          <a:prstGeom prst="rect">
            <a:avLst/>
          </a:prstGeom>
          <a:noFill/>
          <a:ln w="12700">
            <a:solidFill>
              <a:schemeClr val="tx1"/>
            </a:solidFill>
          </a:ln>
        </p:spPr>
        <p:txBody>
          <a:bodyPr wrap="square">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国語科「ふきのとう」音読発表</a:t>
            </a:r>
            <a:endParaRPr kumimoji="1" lang="en-US" altLang="ja-JP" sz="3600" dirty="0">
              <a:latin typeface="UD デジタル 教科書体 NP-B" panose="02020700000000000000" pitchFamily="18" charset="-128"/>
              <a:ea typeface="UD デジタル 教科書体 NP-B" panose="02020700000000000000" pitchFamily="18" charset="-128"/>
            </a:endParaRPr>
          </a:p>
          <a:p>
            <a:endParaRPr kumimoji="1" lang="en-US" altLang="ja-JP" sz="36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「２年生スマイルチャンネル」開設</a:t>
            </a:r>
            <a:endParaRPr kumimoji="1" lang="ja-JP" altLang="en-US" sz="3200" dirty="0">
              <a:latin typeface="UD デジタル 教科書体 NP-B" panose="02020700000000000000" pitchFamily="18" charset="-128"/>
              <a:ea typeface="UD デジタル 教科書体 NP-B" panose="02020700000000000000" pitchFamily="18" charset="-128"/>
            </a:endParaRPr>
          </a:p>
        </p:txBody>
      </p:sp>
      <p:pic>
        <p:nvPicPr>
          <p:cNvPr id="13" name="図 12">
            <a:extLst>
              <a:ext uri="{FF2B5EF4-FFF2-40B4-BE49-F238E27FC236}">
                <a16:creationId xmlns:a16="http://schemas.microsoft.com/office/drawing/2014/main" id="{FF04BE5F-3AC3-4FC7-906B-0E663E016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154" y="2575888"/>
            <a:ext cx="6816383" cy="3807589"/>
          </a:xfrm>
          <a:prstGeom prst="rect">
            <a:avLst/>
          </a:prstGeom>
          <a:ln>
            <a:noFill/>
          </a:ln>
          <a:effectLst>
            <a:softEdge rad="112500"/>
          </a:effectLst>
        </p:spPr>
      </p:pic>
      <p:pic>
        <p:nvPicPr>
          <p:cNvPr id="15" name="図 14">
            <a:extLst>
              <a:ext uri="{FF2B5EF4-FFF2-40B4-BE49-F238E27FC236}">
                <a16:creationId xmlns:a16="http://schemas.microsoft.com/office/drawing/2014/main" id="{35985C63-102B-40F1-A456-AC5F328512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4267" y="3819525"/>
            <a:ext cx="4880057" cy="2718821"/>
          </a:xfrm>
          <a:prstGeom prst="rect">
            <a:avLst/>
          </a:prstGeom>
          <a:ln>
            <a:noFill/>
          </a:ln>
          <a:effectLst>
            <a:softEdge rad="112500"/>
          </a:effectLst>
        </p:spPr>
      </p:pic>
      <p:pic>
        <p:nvPicPr>
          <p:cNvPr id="17" name="図 16">
            <a:extLst>
              <a:ext uri="{FF2B5EF4-FFF2-40B4-BE49-F238E27FC236}">
                <a16:creationId xmlns:a16="http://schemas.microsoft.com/office/drawing/2014/main" id="{F8825627-86B8-48BD-8191-BD360BADD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4592" y="895350"/>
            <a:ext cx="4539732" cy="2533650"/>
          </a:xfrm>
          <a:prstGeom prst="rect">
            <a:avLst/>
          </a:prstGeom>
          <a:ln>
            <a:noFill/>
          </a:ln>
          <a:effectLst>
            <a:softEdge rad="112500"/>
          </a:effectLst>
        </p:spPr>
      </p:pic>
    </p:spTree>
    <p:extLst>
      <p:ext uri="{BB962C8B-B14F-4D97-AF65-F5344CB8AC3E}">
        <p14:creationId xmlns:p14="http://schemas.microsoft.com/office/powerpoint/2010/main" val="21560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A40934E-8CFB-4595-B87B-6AE481DAC9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6136"/>
            <a:ext cx="12180486" cy="5357014"/>
          </a:xfrm>
          <a:prstGeom prst="rect">
            <a:avLst/>
          </a:prstGeom>
        </p:spPr>
      </p:pic>
    </p:spTree>
    <p:extLst>
      <p:ext uri="{BB962C8B-B14F-4D97-AF65-F5344CB8AC3E}">
        <p14:creationId xmlns:p14="http://schemas.microsoft.com/office/powerpoint/2010/main" val="2607524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05045" y="2038911"/>
            <a:ext cx="11687662" cy="2808265"/>
            <a:chOff x="305045" y="2038911"/>
            <a:chExt cx="11687662" cy="2808265"/>
          </a:xfrm>
        </p:grpSpPr>
        <p:grpSp>
          <p:nvGrpSpPr>
            <p:cNvPr id="8" name="グループ化 7"/>
            <p:cNvGrpSpPr/>
            <p:nvPr/>
          </p:nvGrpSpPr>
          <p:grpSpPr>
            <a:xfrm>
              <a:off x="305045" y="2587325"/>
              <a:ext cx="2086463" cy="1711438"/>
              <a:chOff x="3731836" y="2548137"/>
              <a:chExt cx="3367668" cy="2787805"/>
            </a:xfrm>
          </p:grpSpPr>
          <p:sp>
            <p:nvSpPr>
              <p:cNvPr id="9" name="楕円 8"/>
              <p:cNvSpPr/>
              <p:nvPr/>
            </p:nvSpPr>
            <p:spPr>
              <a:xfrm>
                <a:off x="3731836" y="2548137"/>
                <a:ext cx="3367668" cy="2787805"/>
              </a:xfrm>
              <a:prstGeom prst="ellipse">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0" name="テキスト ボックス 9"/>
              <p:cNvSpPr txBox="1"/>
              <p:nvPr/>
            </p:nvSpPr>
            <p:spPr>
              <a:xfrm>
                <a:off x="4280024" y="3200312"/>
                <a:ext cx="2341756" cy="13536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過去の</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プロジェクト</a:t>
                </a:r>
                <a:endPar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cxnSp>
          <p:nvCxnSpPr>
            <p:cNvPr id="13" name="直線コネクタ 12"/>
            <p:cNvCxnSpPr>
              <a:cxnSpLocks/>
              <a:stCxn id="9" idx="6"/>
            </p:cNvCxnSpPr>
            <p:nvPr/>
          </p:nvCxnSpPr>
          <p:spPr>
            <a:xfrm flipV="1">
              <a:off x="2391508" y="3443043"/>
              <a:ext cx="1475925" cy="1"/>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14" name="グループ化 13"/>
            <p:cNvGrpSpPr/>
            <p:nvPr/>
          </p:nvGrpSpPr>
          <p:grpSpPr>
            <a:xfrm>
              <a:off x="8575426" y="2038911"/>
              <a:ext cx="3417281" cy="2808265"/>
              <a:chOff x="3731836" y="2548137"/>
              <a:chExt cx="3367668" cy="2787805"/>
            </a:xfrm>
          </p:grpSpPr>
          <p:sp>
            <p:nvSpPr>
              <p:cNvPr id="15" name="楕円 14"/>
              <p:cNvSpPr/>
              <p:nvPr/>
            </p:nvSpPr>
            <p:spPr>
              <a:xfrm>
                <a:off x="3731836" y="2548137"/>
                <a:ext cx="3367668" cy="2787805"/>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6" name="テキスト ボックス 15"/>
              <p:cNvSpPr txBox="1"/>
              <p:nvPr/>
            </p:nvSpPr>
            <p:spPr>
              <a:xfrm>
                <a:off x="4318828" y="3459129"/>
                <a:ext cx="2341756" cy="10693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これからのプロジェクト</a:t>
                </a:r>
              </a:p>
            </p:txBody>
          </p:sp>
        </p:grpSp>
        <p:cxnSp>
          <p:nvCxnSpPr>
            <p:cNvPr id="19" name="直線コネクタ 18"/>
            <p:cNvCxnSpPr>
              <a:cxnSpLocks/>
              <a:endCxn id="15" idx="2"/>
            </p:cNvCxnSpPr>
            <p:nvPr/>
          </p:nvCxnSpPr>
          <p:spPr>
            <a:xfrm>
              <a:off x="6816968" y="3443043"/>
              <a:ext cx="1758458" cy="1"/>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C21A92CA-A34F-4FB5-9051-5EDE3828D060}"/>
              </a:ext>
            </a:extLst>
          </p:cNvPr>
          <p:cNvSpPr txBox="1"/>
          <p:nvPr/>
        </p:nvSpPr>
        <p:spPr>
          <a:xfrm>
            <a:off x="281354" y="231025"/>
            <a:ext cx="1046284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教師と子供が共に、活動を省察</a:t>
            </a:r>
          </a:p>
        </p:txBody>
      </p:sp>
      <p:grpSp>
        <p:nvGrpSpPr>
          <p:cNvPr id="27" name="グループ化 26">
            <a:extLst>
              <a:ext uri="{FF2B5EF4-FFF2-40B4-BE49-F238E27FC236}">
                <a16:creationId xmlns:a16="http://schemas.microsoft.com/office/drawing/2014/main" id="{A9FBA525-0D42-4807-B579-31D4A4160431}"/>
              </a:ext>
            </a:extLst>
          </p:cNvPr>
          <p:cNvGrpSpPr/>
          <p:nvPr/>
        </p:nvGrpSpPr>
        <p:grpSpPr>
          <a:xfrm>
            <a:off x="3796578" y="2154205"/>
            <a:ext cx="3116966" cy="2661634"/>
            <a:chOff x="3731836" y="2548137"/>
            <a:chExt cx="3367668" cy="2787805"/>
          </a:xfrm>
        </p:grpSpPr>
        <p:sp>
          <p:nvSpPr>
            <p:cNvPr id="28" name="楕円 27">
              <a:extLst>
                <a:ext uri="{FF2B5EF4-FFF2-40B4-BE49-F238E27FC236}">
                  <a16:creationId xmlns:a16="http://schemas.microsoft.com/office/drawing/2014/main" id="{7E9FEE98-7B9A-4CE6-8A3C-8FD59F022F52}"/>
                </a:ext>
              </a:extLst>
            </p:cNvPr>
            <p:cNvSpPr/>
            <p:nvPr/>
          </p:nvSpPr>
          <p:spPr>
            <a:xfrm>
              <a:off x="3731836" y="2548137"/>
              <a:ext cx="3367668" cy="2787805"/>
            </a:xfrm>
            <a:prstGeom prst="ellipse">
              <a:avLst/>
            </a:prstGeom>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3D5E7487-A453-401F-B99A-C42724143BA0}"/>
                </a:ext>
              </a:extLst>
            </p:cNvPr>
            <p:cNvSpPr txBox="1"/>
            <p:nvPr/>
          </p:nvSpPr>
          <p:spPr>
            <a:xfrm>
              <a:off x="3986902" y="3678687"/>
              <a:ext cx="2981323" cy="5480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今のプロジェクト</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pic>
        <p:nvPicPr>
          <p:cNvPr id="4" name="image"/>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7701" y="1337269"/>
            <a:ext cx="1194720" cy="1266138"/>
          </a:xfrm>
          <a:prstGeom prst="rect">
            <a:avLst/>
          </a:prstGeom>
          <a:noFill/>
          <a:ln>
            <a:noFill/>
          </a:ln>
        </p:spPr>
      </p:pic>
      <p:grpSp>
        <p:nvGrpSpPr>
          <p:cNvPr id="6" name="グループ化 5"/>
          <p:cNvGrpSpPr/>
          <p:nvPr/>
        </p:nvGrpSpPr>
        <p:grpSpPr>
          <a:xfrm>
            <a:off x="894645" y="4655113"/>
            <a:ext cx="11255928" cy="2200024"/>
            <a:chOff x="894645" y="4655113"/>
            <a:chExt cx="11255928" cy="2200024"/>
          </a:xfrm>
        </p:grpSpPr>
        <p:sp>
          <p:nvSpPr>
            <p:cNvPr id="11" name="右矢印 10"/>
            <p:cNvSpPr/>
            <p:nvPr/>
          </p:nvSpPr>
          <p:spPr>
            <a:xfrm>
              <a:off x="2073702" y="5025339"/>
              <a:ext cx="7923737" cy="1191131"/>
            </a:xfrm>
            <a:prstGeom prst="rightArrow">
              <a:avLst>
                <a:gd name="adj1" fmla="val 50000"/>
                <a:gd name="adj2" fmla="val 85237"/>
              </a:avLst>
            </a:prstGeom>
            <a:solidFill>
              <a:srgbClr val="99FF66"/>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7" name="雲形吹き出し 16"/>
            <p:cNvSpPr/>
            <p:nvPr/>
          </p:nvSpPr>
          <p:spPr>
            <a:xfrm>
              <a:off x="894645" y="4837371"/>
              <a:ext cx="1755439" cy="1301700"/>
            </a:xfrm>
            <a:prstGeom prst="cloudCallout">
              <a:avLst>
                <a:gd name="adj1" fmla="val -28772"/>
                <a:gd name="adj2" fmla="val -104362"/>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8" name="テキスト ボックス 17"/>
            <p:cNvSpPr txBox="1"/>
            <p:nvPr/>
          </p:nvSpPr>
          <p:spPr>
            <a:xfrm>
              <a:off x="1215830" y="5127993"/>
              <a:ext cx="152986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過去の</a:t>
              </a:r>
              <a:endParaRPr kumimoji="1" lang="en-US" altLang="ja-JP"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気付き</a:t>
              </a:r>
            </a:p>
          </p:txBody>
        </p:sp>
        <p:sp>
          <p:nvSpPr>
            <p:cNvPr id="21" name="雲形吹き出し 20"/>
            <p:cNvSpPr/>
            <p:nvPr/>
          </p:nvSpPr>
          <p:spPr>
            <a:xfrm>
              <a:off x="9755025" y="4884837"/>
              <a:ext cx="2395548" cy="1515500"/>
            </a:xfrm>
            <a:prstGeom prst="cloudCallout">
              <a:avLst>
                <a:gd name="adj1" fmla="val -31844"/>
                <a:gd name="adj2" fmla="val -54019"/>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22" name="テキスト ボックス 21"/>
            <p:cNvSpPr txBox="1"/>
            <p:nvPr/>
          </p:nvSpPr>
          <p:spPr>
            <a:xfrm>
              <a:off x="10187868" y="5093395"/>
              <a:ext cx="152986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新たな気付き</a:t>
              </a:r>
            </a:p>
          </p:txBody>
        </p:sp>
        <p:sp>
          <p:nvSpPr>
            <p:cNvPr id="26" name="テキスト ボックス 25">
              <a:extLst>
                <a:ext uri="{FF2B5EF4-FFF2-40B4-BE49-F238E27FC236}">
                  <a16:creationId xmlns:a16="http://schemas.microsoft.com/office/drawing/2014/main" id="{C21A92CA-A34F-4FB5-9051-5EDE3828D060}"/>
                </a:ext>
              </a:extLst>
            </p:cNvPr>
            <p:cNvSpPr txBox="1"/>
            <p:nvPr/>
          </p:nvSpPr>
          <p:spPr>
            <a:xfrm>
              <a:off x="3701150" y="6208806"/>
              <a:ext cx="53021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UD デジタル 教科書体 NK-B" panose="02020700000000000000" pitchFamily="18" charset="-128"/>
                  <a:ea typeface="UD デジタル 教科書体 NK-B" panose="02020700000000000000" pitchFamily="18" charset="-128"/>
                </a:rPr>
                <a:t>探究</a:t>
              </a:r>
              <a:r>
                <a:rPr kumimoji="1" lang="ja-JP" altLang="en-US"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が深まっていく</a:t>
              </a:r>
            </a:p>
          </p:txBody>
        </p:sp>
        <p:sp>
          <p:nvSpPr>
            <p:cNvPr id="2" name="雲形吹き出し 1"/>
            <p:cNvSpPr/>
            <p:nvPr/>
          </p:nvSpPr>
          <p:spPr>
            <a:xfrm>
              <a:off x="4459388" y="4655113"/>
              <a:ext cx="2395548" cy="1515500"/>
            </a:xfrm>
            <a:prstGeom prst="cloudCallout">
              <a:avLst>
                <a:gd name="adj1" fmla="val -14961"/>
                <a:gd name="adj2" fmla="val -60981"/>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3" name="テキスト ボックス 2"/>
            <p:cNvSpPr txBox="1"/>
            <p:nvPr/>
          </p:nvSpPr>
          <p:spPr>
            <a:xfrm>
              <a:off x="5013467" y="5146507"/>
              <a:ext cx="152986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気付き</a:t>
              </a:r>
            </a:p>
          </p:txBody>
        </p:sp>
      </p:grpSp>
      <p:grpSp>
        <p:nvGrpSpPr>
          <p:cNvPr id="31" name="グループ化 30">
            <a:extLst>
              <a:ext uri="{FF2B5EF4-FFF2-40B4-BE49-F238E27FC236}">
                <a16:creationId xmlns:a16="http://schemas.microsoft.com/office/drawing/2014/main" id="{CB4A7A24-CF30-4C85-AA79-566B42336B1B}"/>
              </a:ext>
            </a:extLst>
          </p:cNvPr>
          <p:cNvGrpSpPr/>
          <p:nvPr/>
        </p:nvGrpSpPr>
        <p:grpSpPr>
          <a:xfrm>
            <a:off x="2638552" y="3547676"/>
            <a:ext cx="1466653" cy="1711431"/>
            <a:chOff x="6239581" y="359011"/>
            <a:chExt cx="3296968" cy="4296102"/>
          </a:xfrm>
        </p:grpSpPr>
        <p:pic>
          <p:nvPicPr>
            <p:cNvPr id="24" name="図 23">
              <a:extLst>
                <a:ext uri="{FF2B5EF4-FFF2-40B4-BE49-F238E27FC236}">
                  <a16:creationId xmlns:a16="http://schemas.microsoft.com/office/drawing/2014/main" id="{629D79C0-7632-4901-B345-6FBFC424E5A0}"/>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p:blipFill>
          <p:spPr>
            <a:xfrm>
              <a:off x="6655207" y="359011"/>
              <a:ext cx="2438920" cy="4225851"/>
            </a:xfrm>
            <a:prstGeom prst="rect">
              <a:avLst/>
            </a:prstGeom>
          </p:spPr>
        </p:pic>
        <p:sp>
          <p:nvSpPr>
            <p:cNvPr id="30" name="正方形/長方形 29">
              <a:extLst>
                <a:ext uri="{FF2B5EF4-FFF2-40B4-BE49-F238E27FC236}">
                  <a16:creationId xmlns:a16="http://schemas.microsoft.com/office/drawing/2014/main" id="{12942CB1-8972-4604-9C36-4B7F97EB55DC}"/>
                </a:ext>
              </a:extLst>
            </p:cNvPr>
            <p:cNvSpPr/>
            <p:nvPr/>
          </p:nvSpPr>
          <p:spPr>
            <a:xfrm>
              <a:off x="6239581" y="2587325"/>
              <a:ext cx="3296968" cy="2067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4E210DA3-09D2-468B-BBC6-C69A292D79E0}"/>
              </a:ext>
            </a:extLst>
          </p:cNvPr>
          <p:cNvGrpSpPr/>
          <p:nvPr/>
        </p:nvGrpSpPr>
        <p:grpSpPr>
          <a:xfrm>
            <a:off x="7108773" y="3568415"/>
            <a:ext cx="1466653" cy="1711431"/>
            <a:chOff x="6239581" y="359011"/>
            <a:chExt cx="3296968" cy="4296102"/>
          </a:xfrm>
        </p:grpSpPr>
        <p:pic>
          <p:nvPicPr>
            <p:cNvPr id="33" name="図 32">
              <a:extLst>
                <a:ext uri="{FF2B5EF4-FFF2-40B4-BE49-F238E27FC236}">
                  <a16:creationId xmlns:a16="http://schemas.microsoft.com/office/drawing/2014/main" id="{AF6F7C6C-0135-4758-8E94-7D4BABDFBFA1}"/>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p:blipFill>
          <p:spPr>
            <a:xfrm>
              <a:off x="6655207" y="359011"/>
              <a:ext cx="2438920" cy="4225851"/>
            </a:xfrm>
            <a:prstGeom prst="rect">
              <a:avLst/>
            </a:prstGeom>
          </p:spPr>
        </p:pic>
        <p:sp>
          <p:nvSpPr>
            <p:cNvPr id="34" name="正方形/長方形 33">
              <a:extLst>
                <a:ext uri="{FF2B5EF4-FFF2-40B4-BE49-F238E27FC236}">
                  <a16:creationId xmlns:a16="http://schemas.microsoft.com/office/drawing/2014/main" id="{99935B3C-9837-45EB-A3DC-BD7B4F53466B}"/>
                </a:ext>
              </a:extLst>
            </p:cNvPr>
            <p:cNvSpPr/>
            <p:nvPr/>
          </p:nvSpPr>
          <p:spPr>
            <a:xfrm>
              <a:off x="6239581" y="2587325"/>
              <a:ext cx="3296968" cy="2067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81992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hlinkClick r:id="rId3" action="ppaction://hlinksldjump"/>
            <a:extLst>
              <a:ext uri="{FF2B5EF4-FFF2-40B4-BE49-F238E27FC236}">
                <a16:creationId xmlns:a16="http://schemas.microsoft.com/office/drawing/2014/main" id="{8991C211-0A50-4298-A3E1-FC1AA2691B0D}"/>
              </a:ext>
            </a:extLst>
          </p:cNvPr>
          <p:cNvSpPr txBox="1"/>
          <p:nvPr/>
        </p:nvSpPr>
        <p:spPr>
          <a:xfrm>
            <a:off x="316683" y="329470"/>
            <a:ext cx="7084242" cy="830997"/>
          </a:xfrm>
          <a:prstGeom prst="rect">
            <a:avLst/>
          </a:prstGeom>
          <a:solidFill>
            <a:schemeClr val="bg1"/>
          </a:solidFill>
          <a:ln w="25400" cmpd="dbl">
            <a:solidFill>
              <a:schemeClr val="tx1"/>
            </a:solidFill>
          </a:ln>
        </p:spPr>
        <p:txBody>
          <a:bodyPr wrap="square" rtlCol="0">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休校中に作ったおもちゃの紹介・おもちゃ作り</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休み時間におもちゃを使って遊ぶ</a:t>
            </a:r>
            <a:endParaRPr lang="en-US" altLang="ja-JP" sz="2400"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1CDC0200-00D5-49B9-A10C-386CF926AE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719" y="2161309"/>
            <a:ext cx="6288132" cy="4696691"/>
          </a:xfrm>
          <a:prstGeom prst="rect">
            <a:avLst/>
          </a:prstGeom>
          <a:ln>
            <a:noFill/>
          </a:ln>
          <a:effectLst>
            <a:softEdge rad="112500"/>
          </a:effectLst>
        </p:spPr>
      </p:pic>
      <p:pic>
        <p:nvPicPr>
          <p:cNvPr id="8" name="図 7">
            <a:extLst>
              <a:ext uri="{FF2B5EF4-FFF2-40B4-BE49-F238E27FC236}">
                <a16:creationId xmlns:a16="http://schemas.microsoft.com/office/drawing/2014/main" id="{4615AA98-4978-407A-AAA9-29694A75FC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7754" y="1329602"/>
            <a:ext cx="5621527" cy="4198795"/>
          </a:xfrm>
          <a:prstGeom prst="rect">
            <a:avLst/>
          </a:prstGeom>
          <a:ln>
            <a:noFill/>
          </a:ln>
          <a:effectLst>
            <a:softEdge rad="112500"/>
          </a:effectLst>
        </p:spPr>
      </p:pic>
    </p:spTree>
    <p:extLst>
      <p:ext uri="{BB962C8B-B14F-4D97-AF65-F5344CB8AC3E}">
        <p14:creationId xmlns:p14="http://schemas.microsoft.com/office/powerpoint/2010/main" val="307693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92CC74A8-4B11-4E00-A143-C0AD8336594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159073" y="172547"/>
            <a:ext cx="5177484" cy="3070370"/>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D49AB3EF-A20D-44AD-89A7-EF12DDA8B571}"/>
              </a:ext>
            </a:extLst>
          </p:cNvPr>
          <p:cNvSpPr txBox="1"/>
          <p:nvPr/>
        </p:nvSpPr>
        <p:spPr>
          <a:xfrm>
            <a:off x="7250380" y="3244465"/>
            <a:ext cx="2994870" cy="369332"/>
          </a:xfrm>
          <a:prstGeom prst="rect">
            <a:avLst/>
          </a:prstGeom>
          <a:noFill/>
        </p:spPr>
        <p:txBody>
          <a:bodyPr wrap="square" rtlCol="0">
            <a:spAutoFit/>
          </a:bodyPr>
          <a:lstStyle/>
          <a:p>
            <a:r>
              <a:rPr kumimoji="1" lang="en-US" altLang="ja-JP" dirty="0"/>
              <a:t>【</a:t>
            </a:r>
            <a:r>
              <a:rPr kumimoji="1" lang="ja-JP" altLang="en-US" dirty="0"/>
              <a:t>おもちゃ作りの説明書</a:t>
            </a:r>
            <a:r>
              <a:rPr kumimoji="1" lang="en-US" altLang="ja-JP" dirty="0"/>
              <a:t>】</a:t>
            </a:r>
            <a:endParaRPr kumimoji="1" lang="ja-JP" altLang="en-US" dirty="0"/>
          </a:p>
        </p:txBody>
      </p:sp>
      <p:sp>
        <p:nvSpPr>
          <p:cNvPr id="11" name="テキスト ボックス 10">
            <a:extLst>
              <a:ext uri="{FF2B5EF4-FFF2-40B4-BE49-F238E27FC236}">
                <a16:creationId xmlns:a16="http://schemas.microsoft.com/office/drawing/2014/main" id="{69D793E1-FAF4-4F13-96B6-8573346927C5}"/>
              </a:ext>
            </a:extLst>
          </p:cNvPr>
          <p:cNvSpPr txBox="1"/>
          <p:nvPr/>
        </p:nvSpPr>
        <p:spPr>
          <a:xfrm>
            <a:off x="1160215" y="3219215"/>
            <a:ext cx="3940767" cy="369332"/>
          </a:xfrm>
          <a:prstGeom prst="rect">
            <a:avLst/>
          </a:prstGeom>
          <a:noFill/>
        </p:spPr>
        <p:txBody>
          <a:bodyPr wrap="square" rtlCol="0">
            <a:spAutoFit/>
          </a:bodyPr>
          <a:lstStyle/>
          <a:p>
            <a:r>
              <a:rPr kumimoji="1" lang="en-US" altLang="ja-JP" dirty="0"/>
              <a:t>【</a:t>
            </a:r>
            <a:r>
              <a:rPr kumimoji="1" lang="ja-JP" altLang="en-US" dirty="0"/>
              <a:t>アンケート用　メニューブック</a:t>
            </a:r>
            <a:r>
              <a:rPr kumimoji="1" lang="en-US" altLang="ja-JP" dirty="0"/>
              <a:t>】</a:t>
            </a:r>
            <a:endParaRPr kumimoji="1" lang="ja-JP" altLang="en-US" dirty="0"/>
          </a:p>
        </p:txBody>
      </p:sp>
      <p:sp>
        <p:nvSpPr>
          <p:cNvPr id="12" name="テキスト ボックス 11">
            <a:extLst>
              <a:ext uri="{FF2B5EF4-FFF2-40B4-BE49-F238E27FC236}">
                <a16:creationId xmlns:a16="http://schemas.microsoft.com/office/drawing/2014/main" id="{15973B18-28F5-40CF-9AE1-2E1D2877812C}"/>
              </a:ext>
            </a:extLst>
          </p:cNvPr>
          <p:cNvSpPr txBox="1"/>
          <p:nvPr/>
        </p:nvSpPr>
        <p:spPr>
          <a:xfrm>
            <a:off x="1013053" y="6190906"/>
            <a:ext cx="1849773" cy="369332"/>
          </a:xfrm>
          <a:prstGeom prst="rect">
            <a:avLst/>
          </a:prstGeom>
          <a:noFill/>
        </p:spPr>
        <p:txBody>
          <a:bodyPr wrap="square" rtlCol="0">
            <a:spAutoFit/>
          </a:bodyPr>
          <a:lstStyle/>
          <a:p>
            <a:r>
              <a:rPr kumimoji="1" lang="en-US" altLang="ja-JP" dirty="0"/>
              <a:t>【</a:t>
            </a:r>
            <a:r>
              <a:rPr lang="ja-JP" altLang="en-US" dirty="0"/>
              <a:t>アンケート</a:t>
            </a:r>
            <a:r>
              <a:rPr kumimoji="1" lang="en-US" altLang="ja-JP" dirty="0"/>
              <a:t>】</a:t>
            </a:r>
            <a:endParaRPr kumimoji="1" lang="ja-JP" altLang="en-US" dirty="0"/>
          </a:p>
        </p:txBody>
      </p:sp>
      <p:sp>
        <p:nvSpPr>
          <p:cNvPr id="13" name="テキスト ボックス 12">
            <a:extLst>
              <a:ext uri="{FF2B5EF4-FFF2-40B4-BE49-F238E27FC236}">
                <a16:creationId xmlns:a16="http://schemas.microsoft.com/office/drawing/2014/main" id="{392E0804-E817-4A72-ABA6-EBCF2A042958}"/>
              </a:ext>
            </a:extLst>
          </p:cNvPr>
          <p:cNvSpPr txBox="1"/>
          <p:nvPr/>
        </p:nvSpPr>
        <p:spPr>
          <a:xfrm>
            <a:off x="6252090" y="6375572"/>
            <a:ext cx="2495725" cy="369332"/>
          </a:xfrm>
          <a:prstGeom prst="rect">
            <a:avLst/>
          </a:prstGeom>
          <a:noFill/>
        </p:spPr>
        <p:txBody>
          <a:bodyPr wrap="square" rtlCol="0">
            <a:spAutoFit/>
          </a:bodyPr>
          <a:lstStyle/>
          <a:p>
            <a:r>
              <a:rPr kumimoji="1" lang="en-US" altLang="ja-JP" dirty="0"/>
              <a:t>【</a:t>
            </a:r>
            <a:r>
              <a:rPr lang="ja-JP" altLang="en-US" dirty="0"/>
              <a:t>本番用　メニュー</a:t>
            </a:r>
            <a:r>
              <a:rPr kumimoji="1" lang="en-US" altLang="ja-JP" dirty="0"/>
              <a:t>】</a:t>
            </a:r>
            <a:endParaRPr kumimoji="1" lang="ja-JP" altLang="en-US" dirty="0"/>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443" y="26431"/>
            <a:ext cx="4355485" cy="3266614"/>
          </a:xfrm>
          <a:prstGeom prst="rect">
            <a:avLst/>
          </a:prstGeom>
          <a:ln>
            <a:noFill/>
          </a:ln>
          <a:effectLst>
            <a:softEdge rad="112500"/>
          </a:effectLst>
        </p:spPr>
      </p:pic>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08170" y="3615083"/>
            <a:ext cx="2419111" cy="3242917"/>
          </a:xfrm>
          <a:prstGeom prst="rect">
            <a:avLst/>
          </a:prstGeom>
          <a:ln>
            <a:noFill/>
          </a:ln>
          <a:effectLst>
            <a:softEdge rad="112500"/>
          </a:effectLst>
        </p:spPr>
      </p:pic>
      <p:pic>
        <p:nvPicPr>
          <p:cNvPr id="4" name="図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94983" y="3613797"/>
            <a:ext cx="2322960" cy="3218404"/>
          </a:xfrm>
          <a:prstGeom prst="rect">
            <a:avLst/>
          </a:prstGeom>
          <a:ln>
            <a:noFill/>
          </a:ln>
          <a:effectLst>
            <a:softEdge rad="112500"/>
          </a:effectLst>
        </p:spPr>
      </p:pic>
    </p:spTree>
    <p:extLst>
      <p:ext uri="{BB962C8B-B14F-4D97-AF65-F5344CB8AC3E}">
        <p14:creationId xmlns:p14="http://schemas.microsoft.com/office/powerpoint/2010/main" val="2741851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D98B31-27C9-487A-AA69-48667124F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277134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CDCFB98-7CF3-44A4-AD97-9C8C22A6EC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86780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43" name="Picture 42">
            <a:extLst>
              <a:ext uri="{FF2B5EF4-FFF2-40B4-BE49-F238E27FC236}">
                <a16:creationId xmlns:a16="http://schemas.microsoft.com/office/drawing/2014/main" id="{5C906310-A0F2-904D-A256-0327958BEE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Tree>
    <p:extLst>
      <p:ext uri="{BB962C8B-B14F-4D97-AF65-F5344CB8AC3E}">
        <p14:creationId xmlns:p14="http://schemas.microsoft.com/office/powerpoint/2010/main" val="66501663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C85AB6F-08DA-4EC4-A0E0-E9605C2B0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3127693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ED590C-85F6-4253-9B16-BF9683DA29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4486" y="3056952"/>
            <a:ext cx="3820190" cy="2853352"/>
          </a:xfrm>
          <a:prstGeom prst="rect">
            <a:avLst/>
          </a:prstGeom>
        </p:spPr>
      </p:pic>
      <p:pic>
        <p:nvPicPr>
          <p:cNvPr id="4" name="図 3">
            <a:extLst>
              <a:ext uri="{FF2B5EF4-FFF2-40B4-BE49-F238E27FC236}">
                <a16:creationId xmlns:a16="http://schemas.microsoft.com/office/drawing/2014/main" id="{C95AE2C2-6599-4F71-B5A6-7C17AB9D37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1910" y="1472605"/>
            <a:ext cx="3981449" cy="2973799"/>
          </a:xfrm>
          <a:prstGeom prst="rect">
            <a:avLst/>
          </a:prstGeom>
          <a:ln>
            <a:noFill/>
          </a:ln>
          <a:effectLst>
            <a:softEdge rad="112500"/>
          </a:effectLst>
        </p:spPr>
      </p:pic>
      <p:pic>
        <p:nvPicPr>
          <p:cNvPr id="5" name="図 4">
            <a:extLst>
              <a:ext uri="{FF2B5EF4-FFF2-40B4-BE49-F238E27FC236}">
                <a16:creationId xmlns:a16="http://schemas.microsoft.com/office/drawing/2014/main" id="{858793ED-0A7D-4DF9-8478-229DF3EAB2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b="-12492"/>
          <a:stretch/>
        </p:blipFill>
        <p:spPr>
          <a:xfrm>
            <a:off x="150417" y="3814686"/>
            <a:ext cx="3630929" cy="2281572"/>
          </a:xfrm>
          <a:prstGeom prst="rect">
            <a:avLst/>
          </a:prstGeom>
          <a:ln>
            <a:noFill/>
          </a:ln>
          <a:effectLst>
            <a:outerShdw blurRad="292100" dist="139700" dir="2700000" algn="tl" rotWithShape="0">
              <a:srgbClr val="333333">
                <a:alpha val="65000"/>
              </a:srgbClr>
            </a:outerShdw>
          </a:effectLst>
        </p:spPr>
      </p:pic>
      <p:sp>
        <p:nvSpPr>
          <p:cNvPr id="6" name="思考の吹き出し: 雲形 5">
            <a:extLst>
              <a:ext uri="{FF2B5EF4-FFF2-40B4-BE49-F238E27FC236}">
                <a16:creationId xmlns:a16="http://schemas.microsoft.com/office/drawing/2014/main" id="{0D8EDC8B-0DD9-4008-909A-ECC0DABD26FE}"/>
              </a:ext>
            </a:extLst>
          </p:cNvPr>
          <p:cNvSpPr/>
          <p:nvPr/>
        </p:nvSpPr>
        <p:spPr>
          <a:xfrm>
            <a:off x="397324" y="1917306"/>
            <a:ext cx="3025140" cy="173736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思考の吹き出し: 雲形 6">
            <a:extLst>
              <a:ext uri="{FF2B5EF4-FFF2-40B4-BE49-F238E27FC236}">
                <a16:creationId xmlns:a16="http://schemas.microsoft.com/office/drawing/2014/main" id="{392EC622-40DA-4116-B3AF-BE4C7914EDB8}"/>
              </a:ext>
            </a:extLst>
          </p:cNvPr>
          <p:cNvSpPr/>
          <p:nvPr/>
        </p:nvSpPr>
        <p:spPr>
          <a:xfrm>
            <a:off x="4364433" y="4585429"/>
            <a:ext cx="3025140" cy="1737360"/>
          </a:xfrm>
          <a:prstGeom prst="cloudCallout">
            <a:avLst>
              <a:gd name="adj1" fmla="val -5720"/>
              <a:gd name="adj2" fmla="val -77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思考の吹き出し: 雲形 7">
            <a:extLst>
              <a:ext uri="{FF2B5EF4-FFF2-40B4-BE49-F238E27FC236}">
                <a16:creationId xmlns:a16="http://schemas.microsoft.com/office/drawing/2014/main" id="{EA690B80-0858-4BE5-809A-50DBB254C968}"/>
              </a:ext>
            </a:extLst>
          </p:cNvPr>
          <p:cNvSpPr/>
          <p:nvPr/>
        </p:nvSpPr>
        <p:spPr>
          <a:xfrm>
            <a:off x="8745934" y="1578216"/>
            <a:ext cx="3025140" cy="173736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21C077A-EE23-491D-8F52-1308EC805384}"/>
              </a:ext>
            </a:extLst>
          </p:cNvPr>
          <p:cNvSpPr txBox="1"/>
          <p:nvPr/>
        </p:nvSpPr>
        <p:spPr>
          <a:xfrm>
            <a:off x="130630" y="326570"/>
            <a:ext cx="11939450" cy="923330"/>
          </a:xfrm>
          <a:prstGeom prst="rect">
            <a:avLst/>
          </a:prstGeom>
          <a:noFill/>
        </p:spPr>
        <p:txBody>
          <a:bodyPr wrap="square" rtlCol="0">
            <a:spAutoFit/>
          </a:bodyPr>
          <a:lstStyle/>
          <a:p>
            <a:r>
              <a:rPr lang="ja-JP" altLang="en-US" sz="5400" b="1" dirty="0">
                <a:latin typeface="UD デジタル 教科書体 NP-R" panose="02020400000000000000" pitchFamily="18" charset="-128"/>
                <a:ea typeface="UD デジタル 教科書体 NP-R" panose="02020400000000000000" pitchFamily="18" charset="-128"/>
              </a:rPr>
              <a:t>子供のストーリー</a:t>
            </a:r>
            <a:endParaRPr kumimoji="1" lang="ja-JP" altLang="en-US" sz="5400" b="1" dirty="0">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a:extLst>
              <a:ext uri="{FF2B5EF4-FFF2-40B4-BE49-F238E27FC236}">
                <a16:creationId xmlns:a16="http://schemas.microsoft.com/office/drawing/2014/main" id="{6872FC86-C822-452A-A45E-8E77C69070BE}"/>
              </a:ext>
            </a:extLst>
          </p:cNvPr>
          <p:cNvSpPr txBox="1"/>
          <p:nvPr/>
        </p:nvSpPr>
        <p:spPr>
          <a:xfrm>
            <a:off x="598636" y="2524376"/>
            <a:ext cx="2734490" cy="523220"/>
          </a:xfrm>
          <a:prstGeom prst="rect">
            <a:avLst/>
          </a:prstGeom>
          <a:noFill/>
        </p:spPr>
        <p:txBody>
          <a:bodyPr wrap="square" rtlCol="0">
            <a:spAutoFit/>
          </a:bodyPr>
          <a:lstStyle/>
          <a:p>
            <a:r>
              <a:rPr kumimoji="1" lang="ja-JP" altLang="en-US" sz="2800" b="1" dirty="0">
                <a:latin typeface="UD デジタル 教科書体 NP-R" panose="02020400000000000000" pitchFamily="18" charset="-128"/>
                <a:ea typeface="UD デジタル 教科書体 NP-R" panose="02020400000000000000" pitchFamily="18" charset="-128"/>
              </a:rPr>
              <a:t>内容のつながり</a:t>
            </a:r>
          </a:p>
        </p:txBody>
      </p:sp>
      <p:sp>
        <p:nvSpPr>
          <p:cNvPr id="11" name="テキスト ボックス 10">
            <a:extLst>
              <a:ext uri="{FF2B5EF4-FFF2-40B4-BE49-F238E27FC236}">
                <a16:creationId xmlns:a16="http://schemas.microsoft.com/office/drawing/2014/main" id="{748F78FC-8CE1-49BF-BD28-40878584A11A}"/>
              </a:ext>
            </a:extLst>
          </p:cNvPr>
          <p:cNvSpPr txBox="1"/>
          <p:nvPr/>
        </p:nvSpPr>
        <p:spPr>
          <a:xfrm>
            <a:off x="4510671" y="5192499"/>
            <a:ext cx="2734490" cy="523220"/>
          </a:xfrm>
          <a:prstGeom prst="rect">
            <a:avLst/>
          </a:prstGeom>
          <a:noFill/>
        </p:spPr>
        <p:txBody>
          <a:bodyPr wrap="square" rtlCol="0">
            <a:spAutoFit/>
          </a:bodyPr>
          <a:lstStyle/>
          <a:p>
            <a:pPr algn="ctr"/>
            <a:r>
              <a:rPr kumimoji="1" lang="ja-JP" altLang="en-US" sz="2800" b="1" dirty="0">
                <a:latin typeface="UD デジタル 教科書体 NP-R" panose="02020400000000000000" pitchFamily="18" charset="-128"/>
                <a:ea typeface="UD デジタル 教科書体 NP-R" panose="02020400000000000000" pitchFamily="18" charset="-128"/>
              </a:rPr>
              <a:t>感情の変化</a:t>
            </a:r>
          </a:p>
        </p:txBody>
      </p:sp>
      <p:sp>
        <p:nvSpPr>
          <p:cNvPr id="12" name="テキスト ボックス 11">
            <a:extLst>
              <a:ext uri="{FF2B5EF4-FFF2-40B4-BE49-F238E27FC236}">
                <a16:creationId xmlns:a16="http://schemas.microsoft.com/office/drawing/2014/main" id="{7044A873-EFF1-4DC9-AF89-A853A693A646}"/>
              </a:ext>
            </a:extLst>
          </p:cNvPr>
          <p:cNvSpPr txBox="1"/>
          <p:nvPr/>
        </p:nvSpPr>
        <p:spPr>
          <a:xfrm>
            <a:off x="8891259" y="2185286"/>
            <a:ext cx="2734490" cy="461665"/>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思いの移り変わり</a:t>
            </a:r>
          </a:p>
        </p:txBody>
      </p:sp>
    </p:spTree>
    <p:extLst>
      <p:ext uri="{BB962C8B-B14F-4D97-AF65-F5344CB8AC3E}">
        <p14:creationId xmlns:p14="http://schemas.microsoft.com/office/powerpoint/2010/main" val="1411107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90286" y="2748532"/>
            <a:ext cx="11266227" cy="769441"/>
          </a:xfrm>
          <a:prstGeom prst="rect">
            <a:avLst/>
          </a:prstGeom>
          <a:noFill/>
        </p:spPr>
        <p:txBody>
          <a:bodyPr wrap="square" rtlCol="0">
            <a:spAutoFit/>
          </a:bodyPr>
          <a:lstStyle/>
          <a:p>
            <a:pPr algn="ctr"/>
            <a:r>
              <a:rPr lang="ja-JP" altLang="en-US" sz="4400" b="1" dirty="0">
                <a:latin typeface="UD デジタル 教科書体 NP-R" panose="02020400000000000000" pitchFamily="18" charset="-128"/>
                <a:ea typeface="UD デジタル 教科書体 NP-R" panose="02020400000000000000" pitchFamily="18" charset="-128"/>
              </a:rPr>
              <a:t>社会創生プロジェクトの本質的な学び</a:t>
            </a:r>
            <a:endParaRPr kumimoji="1" lang="ja-JP" altLang="en-US" sz="4400" b="1" dirty="0">
              <a:latin typeface="UD デジタル 教科書体 NP-R" panose="02020400000000000000" pitchFamily="18" charset="-128"/>
              <a:ea typeface="UD デジタル 教科書体 NP-R" panose="02020400000000000000" pitchFamily="18" charset="-128"/>
            </a:endParaRPr>
          </a:p>
        </p:txBody>
      </p:sp>
      <p:pic>
        <p:nvPicPr>
          <p:cNvPr id="3" name="Picture 2">
            <a:extLst>
              <a:ext uri="{FF2B5EF4-FFF2-40B4-BE49-F238E27FC236}">
                <a16:creationId xmlns:a16="http://schemas.microsoft.com/office/drawing/2014/main" id="{BDCDFFF1-E6A4-4B70-BFBC-215264514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949545" y="2607682"/>
            <a:ext cx="1072593" cy="1051141"/>
          </a:xfrm>
          <a:prstGeom prst="rect">
            <a:avLst/>
          </a:prstGeom>
        </p:spPr>
      </p:pic>
    </p:spTree>
    <p:extLst>
      <p:ext uri="{BB962C8B-B14F-4D97-AF65-F5344CB8AC3E}">
        <p14:creationId xmlns:p14="http://schemas.microsoft.com/office/powerpoint/2010/main" val="3477016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0020" y="509592"/>
            <a:ext cx="11715749" cy="646331"/>
          </a:xfrm>
          <a:prstGeom prst="rect">
            <a:avLst/>
          </a:prstGeom>
        </p:spPr>
        <p:txBody>
          <a:bodyPr wrap="square">
            <a:spAutoFit/>
          </a:bodyPr>
          <a:lstStyle/>
          <a:p>
            <a:pPr algn="ctr"/>
            <a:r>
              <a:rPr lang="ja-JP" altLang="ja-JP" sz="3600" dirty="0">
                <a:ea typeface="UD デジタル 教科書体 NP-B" panose="02020700000000000000" pitchFamily="18" charset="-128"/>
                <a:cs typeface="Times New Roman" panose="02020603050405020304" pitchFamily="18" charset="0"/>
              </a:rPr>
              <a:t>社会創生プロジェクトの本質</a:t>
            </a:r>
            <a:r>
              <a:rPr lang="ja-JP" altLang="en-US" sz="3600" dirty="0">
                <a:ea typeface="UD デジタル 教科書体 NP-B" panose="02020700000000000000" pitchFamily="18" charset="-128"/>
                <a:cs typeface="Times New Roman" panose="02020603050405020304" pitchFamily="18" charset="0"/>
              </a:rPr>
              <a:t>的な学びについて語り合う</a:t>
            </a:r>
            <a:endParaRPr lang="en-US" altLang="ja-JP" sz="3600" dirty="0">
              <a:ea typeface="UD デジタル 教科書体 NP-B" panose="020207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49E974AA-36A8-4C03-B10B-79C6D7AC30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3230" y="1303020"/>
            <a:ext cx="6918960" cy="5189220"/>
          </a:xfrm>
          <a:prstGeom prst="rect">
            <a:avLst/>
          </a:prstGeom>
        </p:spPr>
      </p:pic>
    </p:spTree>
    <p:extLst>
      <p:ext uri="{BB962C8B-B14F-4D97-AF65-F5344CB8AC3E}">
        <p14:creationId xmlns:p14="http://schemas.microsoft.com/office/powerpoint/2010/main" val="346916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1627" y="2452692"/>
            <a:ext cx="11386457" cy="1508105"/>
          </a:xfrm>
          <a:prstGeom prst="rect">
            <a:avLst/>
          </a:prstGeom>
        </p:spPr>
        <p:txBody>
          <a:bodyPr wrap="square">
            <a:spAutoFit/>
          </a:bodyPr>
          <a:lstStyle/>
          <a:p>
            <a:pPr algn="ctr"/>
            <a:r>
              <a:rPr lang="ja-JP" altLang="ja-JP" sz="2800" dirty="0">
                <a:ea typeface="UD デジタル 教科書体 NP-B" panose="02020700000000000000" pitchFamily="18" charset="-128"/>
                <a:cs typeface="Times New Roman" panose="02020603050405020304" pitchFamily="18" charset="0"/>
              </a:rPr>
              <a:t>社会創生プロジェクトの本質</a:t>
            </a:r>
            <a:r>
              <a:rPr lang="ja-JP" altLang="en-US" sz="2800" dirty="0">
                <a:ea typeface="UD デジタル 教科書体 NP-B" panose="02020700000000000000" pitchFamily="18" charset="-128"/>
                <a:cs typeface="Times New Roman" panose="02020603050405020304" pitchFamily="18" charset="0"/>
              </a:rPr>
              <a:t>的な学び</a:t>
            </a:r>
            <a:endParaRPr lang="en-US" altLang="ja-JP" sz="2800" dirty="0">
              <a:ea typeface="UD デジタル 教科書体 NP-B" panose="02020700000000000000" pitchFamily="18" charset="-128"/>
              <a:cs typeface="Times New Roman" panose="02020603050405020304" pitchFamily="18" charset="0"/>
            </a:endParaRPr>
          </a:p>
          <a:p>
            <a:pPr algn="ctr"/>
            <a:endParaRPr lang="en-US" altLang="ja-JP" sz="2800" dirty="0">
              <a:ea typeface="UD デジタル 教科書体 NP-B" panose="02020700000000000000" pitchFamily="18" charset="-128"/>
              <a:cs typeface="Times New Roman" panose="02020603050405020304" pitchFamily="18" charset="0"/>
            </a:endParaRPr>
          </a:p>
          <a:p>
            <a:pPr algn="ctr"/>
            <a:r>
              <a:rPr lang="ja-JP" altLang="ja-JP" sz="3600" dirty="0">
                <a:ea typeface="UD デジタル 教科書体 NP-B" panose="02020700000000000000" pitchFamily="18" charset="-128"/>
                <a:cs typeface="Times New Roman" panose="02020603050405020304" pitchFamily="18" charset="0"/>
              </a:rPr>
              <a:t>「自らコミュニティに関わり、自身の価値観を拓く」</a:t>
            </a:r>
            <a:endParaRPr lang="ja-JP" altLang="en-US" sz="3600" dirty="0"/>
          </a:p>
        </p:txBody>
      </p:sp>
    </p:spTree>
    <p:extLst>
      <p:ext uri="{BB962C8B-B14F-4D97-AF65-F5344CB8AC3E}">
        <p14:creationId xmlns:p14="http://schemas.microsoft.com/office/powerpoint/2010/main" val="675315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3A2877-D469-49CD-A06D-04F337CC4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819" y="1444155"/>
            <a:ext cx="5314792" cy="3969690"/>
          </a:xfrm>
          <a:prstGeom prst="rect">
            <a:avLst/>
          </a:prstGeom>
        </p:spPr>
      </p:pic>
      <p:sp>
        <p:nvSpPr>
          <p:cNvPr id="4" name="テキスト ボックス 3">
            <a:extLst>
              <a:ext uri="{FF2B5EF4-FFF2-40B4-BE49-F238E27FC236}">
                <a16:creationId xmlns:a16="http://schemas.microsoft.com/office/drawing/2014/main" id="{B3375489-EC6E-47E4-8874-5B9B37007EA4}"/>
              </a:ext>
            </a:extLst>
          </p:cNvPr>
          <p:cNvSpPr txBox="1"/>
          <p:nvPr/>
        </p:nvSpPr>
        <p:spPr>
          <a:xfrm>
            <a:off x="40511" y="5586163"/>
            <a:ext cx="5522321" cy="523220"/>
          </a:xfrm>
          <a:prstGeom prst="rect">
            <a:avLst/>
          </a:prstGeom>
          <a:noFill/>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Ⅰ…</a:t>
            </a:r>
            <a:r>
              <a:rPr lang="ja-JP" altLang="en-US" sz="2800" b="1" dirty="0">
                <a:latin typeface="UD デジタル 教科書体 NP-R" panose="02020400000000000000" pitchFamily="18" charset="-128"/>
                <a:ea typeface="UD デジタル 教科書体 NP-R" panose="02020400000000000000" pitchFamily="18" charset="-128"/>
              </a:rPr>
              <a:t>隣の子、他学年の子</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pic>
        <p:nvPicPr>
          <p:cNvPr id="6" name="図 5">
            <a:extLst>
              <a:ext uri="{FF2B5EF4-FFF2-40B4-BE49-F238E27FC236}">
                <a16:creationId xmlns:a16="http://schemas.microsoft.com/office/drawing/2014/main" id="{FF23989C-4150-4FF0-8CD4-65AA09933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7660" y="1444154"/>
            <a:ext cx="5964926" cy="3969689"/>
          </a:xfrm>
          <a:prstGeom prst="rect">
            <a:avLst/>
          </a:prstGeom>
        </p:spPr>
      </p:pic>
      <p:sp>
        <p:nvSpPr>
          <p:cNvPr id="7" name="テキスト ボックス 6">
            <a:extLst>
              <a:ext uri="{FF2B5EF4-FFF2-40B4-BE49-F238E27FC236}">
                <a16:creationId xmlns:a16="http://schemas.microsoft.com/office/drawing/2014/main" id="{3AC0B22A-7A9C-4A65-AD1C-D0E9FFD69561}"/>
              </a:ext>
            </a:extLst>
          </p:cNvPr>
          <p:cNvSpPr txBox="1"/>
          <p:nvPr/>
        </p:nvSpPr>
        <p:spPr>
          <a:xfrm>
            <a:off x="6198962" y="5586163"/>
            <a:ext cx="5522321" cy="523220"/>
          </a:xfrm>
          <a:prstGeom prst="rect">
            <a:avLst/>
          </a:prstGeom>
          <a:noFill/>
        </p:spPr>
        <p:txBody>
          <a:bodyPr wrap="squar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フェイズ</a:t>
            </a:r>
            <a:r>
              <a:rPr lang="en-US" altLang="ja-JP" sz="2800" b="1" dirty="0">
                <a:latin typeface="UD デジタル 教科書体 NP-R" panose="02020400000000000000" pitchFamily="18" charset="-128"/>
                <a:ea typeface="UD デジタル 教科書体 NP-R" panose="02020400000000000000" pitchFamily="18" charset="-128"/>
              </a:rPr>
              <a:t>Ⅲ…</a:t>
            </a:r>
            <a:r>
              <a:rPr lang="ja-JP" altLang="en-US" sz="2800" b="1" dirty="0">
                <a:latin typeface="UD デジタル 教科書体 NP-R" panose="02020400000000000000" pitchFamily="18" charset="-128"/>
                <a:ea typeface="UD デジタル 教科書体 NP-R" panose="02020400000000000000" pitchFamily="18" charset="-128"/>
              </a:rPr>
              <a:t>社会を創る人たち</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a:extLst>
              <a:ext uri="{FF2B5EF4-FFF2-40B4-BE49-F238E27FC236}">
                <a16:creationId xmlns:a16="http://schemas.microsoft.com/office/drawing/2014/main" id="{B5066924-87EB-4BB7-9722-D8B4AA472B3C}"/>
              </a:ext>
            </a:extLst>
          </p:cNvPr>
          <p:cNvSpPr txBox="1"/>
          <p:nvPr/>
        </p:nvSpPr>
        <p:spPr>
          <a:xfrm>
            <a:off x="-137114" y="296165"/>
            <a:ext cx="12466228" cy="707886"/>
          </a:xfrm>
          <a:prstGeom prst="rect">
            <a:avLst/>
          </a:prstGeom>
          <a:noFill/>
        </p:spPr>
        <p:txBody>
          <a:bodyPr wrap="square">
            <a:spAutoFit/>
          </a:bodyPr>
          <a:lstStyle/>
          <a:p>
            <a:pPr algn="ctr"/>
            <a:r>
              <a:rPr lang="ja-JP" altLang="ja-JP" sz="4000" dirty="0">
                <a:ea typeface="UD デジタル 教科書体 NP-B" panose="02020700000000000000" pitchFamily="18" charset="-128"/>
                <a:cs typeface="Times New Roman" panose="02020603050405020304" pitchFamily="18" charset="0"/>
              </a:rPr>
              <a:t>「自らコミュニティに関わり、自身の価値観を拓く」</a:t>
            </a:r>
            <a:endParaRPr lang="ja-JP" altLang="en-US" sz="4000" dirty="0"/>
          </a:p>
        </p:txBody>
      </p:sp>
    </p:spTree>
    <p:extLst>
      <p:ext uri="{BB962C8B-B14F-4D97-AF65-F5344CB8AC3E}">
        <p14:creationId xmlns:p14="http://schemas.microsoft.com/office/powerpoint/2010/main" val="3781421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06272" y="2505670"/>
            <a:ext cx="11266227" cy="923330"/>
          </a:xfrm>
          <a:prstGeom prst="rect">
            <a:avLst/>
          </a:prstGeom>
          <a:noFill/>
        </p:spPr>
        <p:txBody>
          <a:bodyPr wrap="square" rtlCol="0">
            <a:spAutoFit/>
          </a:bodyPr>
          <a:lstStyle/>
          <a:p>
            <a:pPr algn="ctr"/>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社会創生プロジェクトの評価</a:t>
            </a:r>
          </a:p>
        </p:txBody>
      </p:sp>
      <p:pic>
        <p:nvPicPr>
          <p:cNvPr id="3" name="Picture 2">
            <a:extLst>
              <a:ext uri="{FF2B5EF4-FFF2-40B4-BE49-F238E27FC236}">
                <a16:creationId xmlns:a16="http://schemas.microsoft.com/office/drawing/2014/main" id="{B52403E6-2E07-493A-895D-123D1E051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886810">
            <a:off x="660743" y="2432076"/>
            <a:ext cx="1072593" cy="1051141"/>
          </a:xfrm>
          <a:prstGeom prst="rect">
            <a:avLst/>
          </a:prstGeom>
        </p:spPr>
      </p:pic>
    </p:spTree>
    <p:extLst>
      <p:ext uri="{BB962C8B-B14F-4D97-AF65-F5344CB8AC3E}">
        <p14:creationId xmlns:p14="http://schemas.microsoft.com/office/powerpoint/2010/main" val="3006581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819" y="287382"/>
            <a:ext cx="1238358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社会創生プロジェクトにおける評価</a:t>
            </a:r>
          </a:p>
        </p:txBody>
      </p:sp>
      <p:sp>
        <p:nvSpPr>
          <p:cNvPr id="5" name="テキスト ボックス 4"/>
          <p:cNvSpPr txBox="1"/>
          <p:nvPr/>
        </p:nvSpPr>
        <p:spPr>
          <a:xfrm>
            <a:off x="169819" y="1340535"/>
            <a:ext cx="12383587" cy="646331"/>
          </a:xfrm>
          <a:prstGeom prst="rect">
            <a:avLst/>
          </a:prstGeom>
          <a:noFill/>
        </p:spPr>
        <p:txBody>
          <a:bodyPr wrap="square" rtlCol="0">
            <a:spAutoFit/>
          </a:bodyPr>
          <a:lstStyle/>
          <a:p>
            <a:r>
              <a:rPr lang="ja-JP" altLang="en-US" sz="3600" b="1" dirty="0">
                <a:latin typeface="UD デジタル 教科書体 NP-R" panose="02020400000000000000" pitchFamily="18" charset="-128"/>
                <a:ea typeface="UD デジタル 教科書体 NP-R" panose="02020400000000000000" pitchFamily="18" charset="-128"/>
              </a:rPr>
              <a:t>目指す子供像（ルーブリック）</a:t>
            </a:r>
            <a:endParaRPr lang="en-US" altLang="ja-JP" sz="3600" b="1" dirty="0">
              <a:latin typeface="UD デジタル 教科書体 NP-R" panose="02020400000000000000" pitchFamily="18" charset="-128"/>
              <a:ea typeface="UD デジタル 教科書体 NP-R" panose="02020400000000000000" pitchFamily="18"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879227484"/>
              </p:ext>
            </p:extLst>
          </p:nvPr>
        </p:nvGraphicFramePr>
        <p:xfrm>
          <a:off x="250968" y="1986866"/>
          <a:ext cx="11765886" cy="4759960"/>
        </p:xfrm>
        <a:graphic>
          <a:graphicData uri="http://schemas.openxmlformats.org/drawingml/2006/table">
            <a:tbl>
              <a:tblPr firstRow="1" bandRow="1">
                <a:tableStyleId>{5C22544A-7EE6-4342-B048-85BDC9FD1C3A}</a:tableStyleId>
              </a:tblPr>
              <a:tblGrid>
                <a:gridCol w="2463482">
                  <a:extLst>
                    <a:ext uri="{9D8B030D-6E8A-4147-A177-3AD203B41FA5}">
                      <a16:colId xmlns:a16="http://schemas.microsoft.com/office/drawing/2014/main" val="20000"/>
                    </a:ext>
                  </a:extLst>
                </a:gridCol>
                <a:gridCol w="3351980">
                  <a:extLst>
                    <a:ext uri="{9D8B030D-6E8A-4147-A177-3AD203B41FA5}">
                      <a16:colId xmlns:a16="http://schemas.microsoft.com/office/drawing/2014/main" val="20001"/>
                    </a:ext>
                  </a:extLst>
                </a:gridCol>
                <a:gridCol w="2632996">
                  <a:extLst>
                    <a:ext uri="{9D8B030D-6E8A-4147-A177-3AD203B41FA5}">
                      <a16:colId xmlns:a16="http://schemas.microsoft.com/office/drawing/2014/main" val="20002"/>
                    </a:ext>
                  </a:extLst>
                </a:gridCol>
                <a:gridCol w="3317428">
                  <a:extLst>
                    <a:ext uri="{9D8B030D-6E8A-4147-A177-3AD203B41FA5}">
                      <a16:colId xmlns:a16="http://schemas.microsoft.com/office/drawing/2014/main" val="20003"/>
                    </a:ext>
                  </a:extLst>
                </a:gridCol>
              </a:tblGrid>
              <a:tr h="370840">
                <a:tc>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自律</a:t>
                      </a:r>
                    </a:p>
                  </a:txBody>
                  <a:tcP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協働</a:t>
                      </a:r>
                    </a:p>
                  </a:txBody>
                  <a:tcP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貢献</a:t>
                      </a:r>
                    </a:p>
                  </a:txBody>
                  <a:tcPr/>
                </a:tc>
                <a:extLst>
                  <a:ext uri="{0D108BD9-81ED-4DB2-BD59-A6C34878D82A}">
                    <a16:rowId xmlns:a16="http://schemas.microsoft.com/office/drawing/2014/main" val="10000"/>
                  </a:ext>
                </a:extLst>
              </a:tr>
              <a:tr h="370840">
                <a:tc>
                  <a:txBody>
                    <a:bodyPr/>
                    <a:lstStyle/>
                    <a:p>
                      <a:r>
                        <a:rPr kumimoji="1" lang="ja-JP" altLang="en-US" sz="3200" dirty="0">
                          <a:latin typeface="UD デジタル 教科書体 N-R" panose="02020400000000000000" pitchFamily="17" charset="-128"/>
                          <a:ea typeface="UD デジタル 教科書体 N-R" panose="02020400000000000000" pitchFamily="17" charset="-128"/>
                        </a:rPr>
                        <a:t>フェイズ</a:t>
                      </a:r>
                      <a:r>
                        <a:rPr kumimoji="1" lang="en-US" altLang="ja-JP" sz="3200" dirty="0">
                          <a:latin typeface="UD デジタル 教科書体 N-R" panose="02020400000000000000" pitchFamily="17" charset="-128"/>
                          <a:ea typeface="UD デジタル 教科書体 N-R" panose="02020400000000000000" pitchFamily="17" charset="-128"/>
                        </a:rPr>
                        <a:t>Ⅰ</a:t>
                      </a:r>
                    </a:p>
                  </a:txBody>
                  <a:tcPr/>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探究することに夢中になる</a:t>
                      </a:r>
                      <a:endParaRPr lang="ja-JP" sz="32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みんなで創り上げるよさや楽しさを感じる</a:t>
                      </a:r>
                      <a:endParaRPr lang="ja-JP" sz="32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相手のために自分ができることを考えようとする</a:t>
                      </a:r>
                      <a:endParaRPr lang="ja-JP" sz="32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r>
                        <a:rPr kumimoji="1" lang="ja-JP" altLang="en-US" sz="3200" dirty="0">
                          <a:latin typeface="UD デジタル 教科書体 N-R" panose="02020400000000000000" pitchFamily="17" charset="-128"/>
                          <a:ea typeface="UD デジタル 教科書体 N-R" panose="02020400000000000000" pitchFamily="17" charset="-128"/>
                        </a:rPr>
                        <a:t>フェイズ</a:t>
                      </a:r>
                      <a:r>
                        <a:rPr kumimoji="1" lang="en-US" altLang="ja-JP" sz="3200" dirty="0">
                          <a:latin typeface="UD デジタル 教科書体 N-R" panose="02020400000000000000" pitchFamily="17" charset="-128"/>
                          <a:ea typeface="UD デジタル 教科書体 N-R" panose="02020400000000000000" pitchFamily="17" charset="-128"/>
                        </a:rPr>
                        <a:t>Ⅱ</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やってみよう、行動してみようとする</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相手を受け入れて、認め合う</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集団の中で相手を思いやって行動できる</a:t>
                      </a:r>
                    </a:p>
                  </a:txBody>
                  <a:tcPr marL="68580" marR="68580" marT="0" marB="0"/>
                </a:tc>
                <a:extLst>
                  <a:ext uri="{0D108BD9-81ED-4DB2-BD59-A6C34878D82A}">
                    <a16:rowId xmlns:a16="http://schemas.microsoft.com/office/drawing/2014/main" val="10002"/>
                  </a:ext>
                </a:extLst>
              </a:tr>
              <a:tr h="370840">
                <a:tc>
                  <a:txBody>
                    <a:bodyPr/>
                    <a:lstStyle/>
                    <a:p>
                      <a:r>
                        <a:rPr kumimoji="1" lang="ja-JP" altLang="en-US" sz="3200" dirty="0">
                          <a:latin typeface="UD デジタル 教科書体 N-R" panose="02020400000000000000" pitchFamily="17" charset="-128"/>
                          <a:ea typeface="UD デジタル 教科書体 N-R" panose="02020400000000000000" pitchFamily="17" charset="-128"/>
                        </a:rPr>
                        <a:t>フェイズ</a:t>
                      </a:r>
                      <a:r>
                        <a:rPr kumimoji="1" lang="en-US" altLang="ja-JP" sz="3200" dirty="0">
                          <a:latin typeface="UD デジタル 教科書体 N-R" panose="02020400000000000000" pitchFamily="17" charset="-128"/>
                          <a:ea typeface="UD デジタル 教科書体 N-R" panose="02020400000000000000" pitchFamily="17" charset="-128"/>
                        </a:rPr>
                        <a:t>Ⅲ</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自ら学び、よりよく問題を解決する</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相手の意図を汲み取り、つながりを大切にする</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集団の一員として、誰か</a:t>
                      </a:r>
                      <a:r>
                        <a:rPr lang="en-US"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a:t>
                      </a: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学校・地域・社会等</a:t>
                      </a:r>
                      <a:r>
                        <a:rPr lang="en-US"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a:t>
                      </a: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のために役に立とうとする</a:t>
                      </a:r>
                    </a:p>
                  </a:txBody>
                  <a:tcPr marL="68580" marR="68580" marT="0" marB="0"/>
                </a:tc>
                <a:extLst>
                  <a:ext uri="{0D108BD9-81ED-4DB2-BD59-A6C34878D82A}">
                    <a16:rowId xmlns:a16="http://schemas.microsoft.com/office/drawing/2014/main" val="10003"/>
                  </a:ext>
                </a:extLst>
              </a:tr>
              <a:tr h="370840">
                <a:tc>
                  <a:txBody>
                    <a:bodyPr/>
                    <a:lstStyle/>
                    <a:p>
                      <a:r>
                        <a:rPr kumimoji="1" lang="ja-JP" altLang="en-US" sz="3200" dirty="0">
                          <a:latin typeface="UD デジタル 教科書体 N-R" panose="02020400000000000000" pitchFamily="17" charset="-128"/>
                          <a:ea typeface="UD デジタル 教科書体 N-R" panose="02020400000000000000" pitchFamily="17" charset="-128"/>
                        </a:rPr>
                        <a:t>フェイズ</a:t>
                      </a:r>
                      <a:r>
                        <a:rPr kumimoji="1" lang="en-US" altLang="ja-JP" sz="3200" dirty="0">
                          <a:latin typeface="UD デジタル 教科書体 N-R" panose="02020400000000000000" pitchFamily="17" charset="-128"/>
                          <a:ea typeface="UD デジタル 教科書体 N-R" panose="02020400000000000000" pitchFamily="17" charset="-128"/>
                        </a:rPr>
                        <a:t>Ⅳ</a:t>
                      </a:r>
                      <a:endParaRPr kumimoji="1" lang="ja-JP" altLang="en-US" sz="32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高い志を持って、主体的に学び続ける</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対話を通じて、他者と共に新たな価値を生み出す</a:t>
                      </a:r>
                    </a:p>
                  </a:txBody>
                  <a:tcPr marL="68580" marR="68580" marT="0" marB="0"/>
                </a:tc>
                <a:tc>
                  <a:txBody>
                    <a:bodyPr/>
                    <a:lstStyle/>
                    <a:p>
                      <a:pPr algn="l">
                        <a:spcAft>
                          <a:spcPts val="0"/>
                        </a:spcAft>
                      </a:pPr>
                      <a:r>
                        <a:rPr lang="ja-JP" sz="24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民主社会の担い手としての自覚を持って行動できる</a:t>
                      </a:r>
                    </a:p>
                  </a:txBody>
                  <a:tcPr marL="68580" marR="68580" marT="0" marB="0"/>
                </a:tc>
                <a:extLst>
                  <a:ext uri="{0D108BD9-81ED-4DB2-BD59-A6C34878D82A}">
                    <a16:rowId xmlns:a16="http://schemas.microsoft.com/office/drawing/2014/main" val="10004"/>
                  </a:ext>
                </a:extLst>
              </a:tr>
            </a:tbl>
          </a:graphicData>
        </a:graphic>
      </p:graphicFrame>
      <p:cxnSp>
        <p:nvCxnSpPr>
          <p:cNvPr id="6" name="直線コネクタ 5">
            <a:extLst>
              <a:ext uri="{FF2B5EF4-FFF2-40B4-BE49-F238E27FC236}">
                <a16:creationId xmlns:a16="http://schemas.microsoft.com/office/drawing/2014/main" id="{21696042-2FB5-4615-A26D-748C365C7792}"/>
              </a:ext>
            </a:extLst>
          </p:cNvPr>
          <p:cNvCxnSpPr/>
          <p:nvPr/>
        </p:nvCxnSpPr>
        <p:spPr>
          <a:xfrm>
            <a:off x="2720340" y="1986866"/>
            <a:ext cx="0" cy="475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713B2321-E79C-4D1A-AE79-23F6738EC486}"/>
              </a:ext>
            </a:extLst>
          </p:cNvPr>
          <p:cNvCxnSpPr/>
          <p:nvPr/>
        </p:nvCxnSpPr>
        <p:spPr>
          <a:xfrm>
            <a:off x="6084570" y="1986866"/>
            <a:ext cx="0" cy="475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F630FE12-6640-4F8D-A4B6-CA8D89EFA919}"/>
              </a:ext>
            </a:extLst>
          </p:cNvPr>
          <p:cNvCxnSpPr/>
          <p:nvPr/>
        </p:nvCxnSpPr>
        <p:spPr>
          <a:xfrm>
            <a:off x="8713470" y="1986866"/>
            <a:ext cx="0" cy="475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18D833C-09BB-4471-A32B-2AAA4A66E236}"/>
              </a:ext>
            </a:extLst>
          </p:cNvPr>
          <p:cNvCxnSpPr/>
          <p:nvPr/>
        </p:nvCxnSpPr>
        <p:spPr>
          <a:xfrm>
            <a:off x="250968" y="1986866"/>
            <a:ext cx="0" cy="475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B739C47-CDEE-4003-9420-507D4EE01C79}"/>
              </a:ext>
            </a:extLst>
          </p:cNvPr>
          <p:cNvCxnSpPr/>
          <p:nvPr/>
        </p:nvCxnSpPr>
        <p:spPr>
          <a:xfrm>
            <a:off x="12009234" y="1986866"/>
            <a:ext cx="0" cy="475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B981772-FD20-45C5-8F52-4C4FA3D7C53C}"/>
              </a:ext>
            </a:extLst>
          </p:cNvPr>
          <p:cNvCxnSpPr/>
          <p:nvPr/>
        </p:nvCxnSpPr>
        <p:spPr>
          <a:xfrm>
            <a:off x="250968" y="198686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9369618-D0EC-4AFE-94FE-3261317684DC}"/>
              </a:ext>
            </a:extLst>
          </p:cNvPr>
          <p:cNvCxnSpPr/>
          <p:nvPr/>
        </p:nvCxnSpPr>
        <p:spPr>
          <a:xfrm>
            <a:off x="250968" y="235643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31E0507-6AAB-4412-BEE3-265446881984}"/>
              </a:ext>
            </a:extLst>
          </p:cNvPr>
          <p:cNvCxnSpPr/>
          <p:nvPr/>
        </p:nvCxnSpPr>
        <p:spPr>
          <a:xfrm>
            <a:off x="250968" y="343085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EB7C3A8-DF6D-48C1-83CC-5437B872CD03}"/>
              </a:ext>
            </a:extLst>
          </p:cNvPr>
          <p:cNvCxnSpPr/>
          <p:nvPr/>
        </p:nvCxnSpPr>
        <p:spPr>
          <a:xfrm>
            <a:off x="258588" y="416237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9CDD706-407A-4A85-822E-4904CBD508FB}"/>
              </a:ext>
            </a:extLst>
          </p:cNvPr>
          <p:cNvCxnSpPr/>
          <p:nvPr/>
        </p:nvCxnSpPr>
        <p:spPr>
          <a:xfrm>
            <a:off x="250968" y="561398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4A5D32F-510F-4EBB-8479-B2884A5CF9DA}"/>
              </a:ext>
            </a:extLst>
          </p:cNvPr>
          <p:cNvCxnSpPr/>
          <p:nvPr/>
        </p:nvCxnSpPr>
        <p:spPr>
          <a:xfrm>
            <a:off x="258588" y="6745556"/>
            <a:ext cx="117582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731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819" y="287382"/>
            <a:ext cx="1238358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社会創生プロジェクトにおける評価</a:t>
            </a:r>
          </a:p>
        </p:txBody>
      </p:sp>
      <p:sp>
        <p:nvSpPr>
          <p:cNvPr id="5" name="テキスト ボックス 4"/>
          <p:cNvSpPr txBox="1"/>
          <p:nvPr/>
        </p:nvSpPr>
        <p:spPr>
          <a:xfrm>
            <a:off x="985277" y="1371158"/>
            <a:ext cx="10752667" cy="1200329"/>
          </a:xfrm>
          <a:prstGeom prst="rect">
            <a:avLst/>
          </a:prstGeom>
          <a:noFill/>
        </p:spPr>
        <p:txBody>
          <a:bodyPr wrap="square" rtlCol="0">
            <a:spAutoFit/>
          </a:bodyPr>
          <a:lstStyle/>
          <a:p>
            <a:r>
              <a:rPr lang="ja-JP" altLang="en-US" sz="3600" b="1" dirty="0">
                <a:latin typeface="UD デジタル 教科書体 NP-R" panose="02020400000000000000" pitchFamily="18" charset="-128"/>
                <a:ea typeface="UD デジタル 教科書体 NP-R" panose="02020400000000000000" pitchFamily="18" charset="-128"/>
              </a:rPr>
              <a:t>プロジェクト中にためた感想や資料などをもとに、</a:t>
            </a:r>
            <a:endParaRPr lang="en-US" altLang="ja-JP" sz="3600" b="1" dirty="0">
              <a:latin typeface="UD デジタル 教科書体 NP-R" panose="02020400000000000000" pitchFamily="18" charset="-128"/>
              <a:ea typeface="UD デジタル 教科書体 NP-R" panose="02020400000000000000" pitchFamily="18" charset="-128"/>
            </a:endParaRPr>
          </a:p>
          <a:p>
            <a:r>
              <a:rPr lang="ja-JP" altLang="en-US" sz="3600" b="1" dirty="0">
                <a:latin typeface="UD デジタル 教科書体 NP-R" panose="02020400000000000000" pitchFamily="18" charset="-128"/>
                <a:ea typeface="UD デジタル 教科書体 NP-R" panose="02020400000000000000" pitchFamily="18" charset="-128"/>
              </a:rPr>
              <a:t>自己省察を行う</a:t>
            </a:r>
            <a:endParaRPr lang="en-US" altLang="ja-JP" sz="3600" b="1" dirty="0">
              <a:latin typeface="UD デジタル 教科書体 NP-R" panose="02020400000000000000" pitchFamily="18" charset="-128"/>
              <a:ea typeface="UD デジタル 教科書体 NP-R" panose="02020400000000000000" pitchFamily="18" charset="-128"/>
            </a:endParaRPr>
          </a:p>
        </p:txBody>
      </p:sp>
      <p:pic>
        <p:nvPicPr>
          <p:cNvPr id="2" name="図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553098" y="2571487"/>
            <a:ext cx="5068388" cy="4026456"/>
          </a:xfrm>
          <a:prstGeom prst="rect">
            <a:avLst/>
          </a:prstGeom>
        </p:spPr>
      </p:pic>
    </p:spTree>
    <p:extLst>
      <p:ext uri="{BB962C8B-B14F-4D97-AF65-F5344CB8AC3E}">
        <p14:creationId xmlns:p14="http://schemas.microsoft.com/office/powerpoint/2010/main" val="379799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1885" y="857935"/>
            <a:ext cx="11386457" cy="4524315"/>
          </a:xfrm>
          <a:prstGeom prst="rect">
            <a:avLst/>
          </a:prstGeom>
        </p:spPr>
        <p:txBody>
          <a:bodyPr wrap="square">
            <a:spAutoFit/>
          </a:bodyPr>
          <a:lstStyle/>
          <a:p>
            <a:pPr algn="ctr"/>
            <a:r>
              <a:rPr lang="ja-JP" altLang="en-US" sz="3600" dirty="0">
                <a:ea typeface="UD デジタル 教科書体 NP-B" panose="02020700000000000000" pitchFamily="18" charset="-128"/>
                <a:cs typeface="Times New Roman" panose="02020603050405020304" pitchFamily="18" charset="0"/>
              </a:rPr>
              <a:t>「自らやってみようと考えて、行動できていますか」</a:t>
            </a:r>
            <a:endParaRPr lang="en-US" altLang="ja-JP" sz="3600" dirty="0">
              <a:ea typeface="UD デジタル 教科書体 NP-B" panose="02020700000000000000" pitchFamily="18" charset="-128"/>
              <a:cs typeface="Times New Roman" panose="02020603050405020304" pitchFamily="18" charset="0"/>
            </a:endParaRPr>
          </a:p>
          <a:p>
            <a:pPr algn="ctr"/>
            <a:endParaRPr lang="en-US" altLang="ja-JP" sz="3600" dirty="0">
              <a:ea typeface="UD デジタル 教科書体 NP-B" panose="02020700000000000000" pitchFamily="18" charset="-128"/>
              <a:cs typeface="Times New Roman" panose="02020603050405020304" pitchFamily="18" charset="0"/>
            </a:endParaRPr>
          </a:p>
          <a:p>
            <a:pPr algn="ctr"/>
            <a:endParaRPr lang="en-US" altLang="ja-JP" sz="3600" dirty="0">
              <a:ea typeface="UD デジタル 教科書体 NP-B" panose="02020700000000000000" pitchFamily="18" charset="-128"/>
              <a:cs typeface="Times New Roman" panose="02020603050405020304" pitchFamily="18" charset="0"/>
            </a:endParaRPr>
          </a:p>
          <a:p>
            <a:pPr algn="ctr"/>
            <a:endParaRPr lang="en-US" altLang="ja-JP" sz="3600" dirty="0">
              <a:ea typeface="UD デジタル 教科書体 NP-B" panose="02020700000000000000" pitchFamily="18" charset="-128"/>
              <a:cs typeface="Times New Roman" panose="02020603050405020304" pitchFamily="18" charset="0"/>
            </a:endParaRPr>
          </a:p>
          <a:p>
            <a:endParaRPr lang="en-US" altLang="ja-JP" sz="3600" dirty="0">
              <a:ea typeface="UD デジタル 教科書体 NP-B" panose="02020700000000000000" pitchFamily="18" charset="-128"/>
              <a:cs typeface="Times New Roman" panose="02020603050405020304" pitchFamily="18" charset="0"/>
            </a:endParaRPr>
          </a:p>
          <a:p>
            <a:r>
              <a:rPr lang="ja-JP" altLang="en-US" sz="3600" dirty="0">
                <a:ea typeface="UD デジタル 教科書体 NP-B" panose="02020700000000000000" pitchFamily="18" charset="-128"/>
                <a:cs typeface="Times New Roman" panose="02020603050405020304" pitchFamily="18" charset="0"/>
              </a:rPr>
              <a:t>理由</a:t>
            </a:r>
            <a:endParaRPr lang="en-US" altLang="ja-JP" sz="3600" u="sng" dirty="0">
              <a:ea typeface="UD デジタル 教科書体 NP-B" panose="02020700000000000000" pitchFamily="18" charset="-128"/>
              <a:cs typeface="Times New Roman" panose="02020603050405020304" pitchFamily="18" charset="0"/>
            </a:endParaRPr>
          </a:p>
          <a:p>
            <a:pPr algn="ctr"/>
            <a:endParaRPr lang="en-US" altLang="ja-JP" sz="3600" dirty="0">
              <a:ea typeface="UD デジタル 教科書体 NP-B" panose="02020700000000000000" pitchFamily="18" charset="-128"/>
              <a:cs typeface="Times New Roman" panose="02020603050405020304" pitchFamily="18" charset="0"/>
            </a:endParaRPr>
          </a:p>
          <a:p>
            <a:pPr algn="ctr"/>
            <a:endParaRPr lang="en-US" altLang="ja-JP" sz="3600" dirty="0">
              <a:ea typeface="UD デジタル 教科書体 NP-B" panose="02020700000000000000" pitchFamily="18" charset="-128"/>
              <a:cs typeface="Times New Roman" panose="02020603050405020304" pitchFamily="18" charset="0"/>
            </a:endParaRPr>
          </a:p>
        </p:txBody>
      </p:sp>
      <p:cxnSp>
        <p:nvCxnSpPr>
          <p:cNvPr id="4" name="直線コネクタ 3"/>
          <p:cNvCxnSpPr/>
          <p:nvPr/>
        </p:nvCxnSpPr>
        <p:spPr>
          <a:xfrm>
            <a:off x="495300" y="4833257"/>
            <a:ext cx="11065329" cy="16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06182" y="5627915"/>
            <a:ext cx="11065329" cy="16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511626" y="6340936"/>
            <a:ext cx="11065329" cy="16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3494318" y="2906484"/>
            <a:ext cx="5112000" cy="16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139548" y="2558143"/>
            <a:ext cx="544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94318" y="2546484"/>
            <a:ext cx="544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865919" y="2546484"/>
            <a:ext cx="544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402290" y="2546484"/>
            <a:ext cx="544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605162" y="2554648"/>
            <a:ext cx="544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2334991" y="2238480"/>
            <a:ext cx="2291443" cy="461665"/>
          </a:xfrm>
          <a:prstGeom prst="rect">
            <a:avLst/>
          </a:prstGeom>
        </p:spPr>
        <p:txBody>
          <a:bodyPr wrap="square">
            <a:spAutoFit/>
          </a:bodyPr>
          <a:lstStyle/>
          <a:p>
            <a:pPr algn="ctr"/>
            <a:r>
              <a:rPr lang="ja-JP" altLang="en-US" sz="1200" dirty="0">
                <a:ea typeface="UD デジタル 教科書体 NP-B" panose="02020700000000000000" pitchFamily="18" charset="-128"/>
                <a:cs typeface="Times New Roman" panose="02020603050405020304" pitchFamily="18" charset="0"/>
              </a:rPr>
              <a:t>あてはまらない</a:t>
            </a:r>
            <a:endParaRPr lang="en-US" altLang="ja-JP" sz="1200" dirty="0">
              <a:ea typeface="UD デジタル 教科書体 NP-B" panose="02020700000000000000" pitchFamily="18" charset="-128"/>
              <a:cs typeface="Times New Roman" panose="02020603050405020304" pitchFamily="18" charset="0"/>
            </a:endParaRPr>
          </a:p>
          <a:p>
            <a:pPr algn="ctr"/>
            <a:endParaRPr lang="en-US" altLang="ja-JP" sz="1200" dirty="0">
              <a:ea typeface="UD デジタル 教科書体 NP-B" panose="02020700000000000000" pitchFamily="18" charset="-128"/>
              <a:cs typeface="Times New Roman" panose="02020603050405020304" pitchFamily="18" charset="0"/>
            </a:endParaRPr>
          </a:p>
        </p:txBody>
      </p:sp>
      <p:sp>
        <p:nvSpPr>
          <p:cNvPr id="15" name="正方形/長方形 14"/>
          <p:cNvSpPr/>
          <p:nvPr/>
        </p:nvSpPr>
        <p:spPr>
          <a:xfrm>
            <a:off x="3646720" y="2234882"/>
            <a:ext cx="2291443" cy="461665"/>
          </a:xfrm>
          <a:prstGeom prst="rect">
            <a:avLst/>
          </a:prstGeom>
        </p:spPr>
        <p:txBody>
          <a:bodyPr wrap="square">
            <a:spAutoFit/>
          </a:bodyPr>
          <a:lstStyle/>
          <a:p>
            <a:pPr algn="ctr"/>
            <a:r>
              <a:rPr lang="ja-JP" altLang="en-US" sz="1200" dirty="0">
                <a:ea typeface="UD デジタル 教科書体 NP-B" panose="02020700000000000000" pitchFamily="18" charset="-128"/>
                <a:cs typeface="Times New Roman" panose="02020603050405020304" pitchFamily="18" charset="0"/>
              </a:rPr>
              <a:t>ややあてはまらない</a:t>
            </a:r>
            <a:endParaRPr lang="en-US" altLang="ja-JP" sz="1200" dirty="0">
              <a:ea typeface="UD デジタル 教科書体 NP-B" panose="02020700000000000000" pitchFamily="18" charset="-128"/>
              <a:cs typeface="Times New Roman" panose="02020603050405020304" pitchFamily="18" charset="0"/>
            </a:endParaRPr>
          </a:p>
          <a:p>
            <a:pPr algn="ctr"/>
            <a:endParaRPr lang="en-US" altLang="ja-JP" sz="1200" dirty="0">
              <a:ea typeface="UD デジタル 教科書体 NP-B" panose="02020700000000000000" pitchFamily="18" charset="-128"/>
              <a:cs typeface="Times New Roman" panose="02020603050405020304" pitchFamily="18" charset="0"/>
            </a:endParaRPr>
          </a:p>
        </p:txBody>
      </p:sp>
      <p:sp>
        <p:nvSpPr>
          <p:cNvPr id="16" name="正方形/長方形 15"/>
          <p:cNvSpPr/>
          <p:nvPr/>
        </p:nvSpPr>
        <p:spPr>
          <a:xfrm>
            <a:off x="6248432" y="2238476"/>
            <a:ext cx="2291443" cy="461665"/>
          </a:xfrm>
          <a:prstGeom prst="rect">
            <a:avLst/>
          </a:prstGeom>
        </p:spPr>
        <p:txBody>
          <a:bodyPr wrap="square">
            <a:spAutoFit/>
          </a:bodyPr>
          <a:lstStyle/>
          <a:p>
            <a:pPr algn="ctr"/>
            <a:r>
              <a:rPr lang="ja-JP" altLang="en-US" sz="1200" dirty="0">
                <a:ea typeface="UD デジタル 教科書体 NP-B" panose="02020700000000000000" pitchFamily="18" charset="-128"/>
                <a:cs typeface="Times New Roman" panose="02020603050405020304" pitchFamily="18" charset="0"/>
              </a:rPr>
              <a:t>ややあてはまる</a:t>
            </a:r>
            <a:endParaRPr lang="en-US" altLang="ja-JP" sz="1200" dirty="0">
              <a:ea typeface="UD デジタル 教科書体 NP-B" panose="02020700000000000000" pitchFamily="18" charset="-128"/>
              <a:cs typeface="Times New Roman" panose="02020603050405020304" pitchFamily="18" charset="0"/>
            </a:endParaRPr>
          </a:p>
          <a:p>
            <a:pPr algn="ctr"/>
            <a:endParaRPr lang="en-US" altLang="ja-JP" sz="1200" dirty="0">
              <a:ea typeface="UD デジタル 教科書体 NP-B" panose="02020700000000000000" pitchFamily="18" charset="-128"/>
              <a:cs typeface="Times New Roman" panose="02020603050405020304" pitchFamily="18" charset="0"/>
            </a:endParaRPr>
          </a:p>
        </p:txBody>
      </p:sp>
      <p:sp>
        <p:nvSpPr>
          <p:cNvPr id="17" name="正方形/長方形 16"/>
          <p:cNvSpPr/>
          <p:nvPr/>
        </p:nvSpPr>
        <p:spPr>
          <a:xfrm>
            <a:off x="7560161" y="2234878"/>
            <a:ext cx="2291443" cy="461665"/>
          </a:xfrm>
          <a:prstGeom prst="rect">
            <a:avLst/>
          </a:prstGeom>
        </p:spPr>
        <p:txBody>
          <a:bodyPr wrap="square">
            <a:spAutoFit/>
          </a:bodyPr>
          <a:lstStyle/>
          <a:p>
            <a:pPr algn="ctr"/>
            <a:r>
              <a:rPr lang="ja-JP" altLang="en-US" sz="1200" dirty="0">
                <a:ea typeface="UD デジタル 教科書体 NP-B" panose="02020700000000000000" pitchFamily="18" charset="-128"/>
                <a:cs typeface="Times New Roman" panose="02020603050405020304" pitchFamily="18" charset="0"/>
              </a:rPr>
              <a:t>あてはまる</a:t>
            </a:r>
            <a:endParaRPr lang="en-US" altLang="ja-JP" sz="1200" dirty="0">
              <a:ea typeface="UD デジタル 教科書体 NP-B" panose="02020700000000000000" pitchFamily="18" charset="-128"/>
              <a:cs typeface="Times New Roman" panose="02020603050405020304" pitchFamily="18" charset="0"/>
            </a:endParaRPr>
          </a:p>
          <a:p>
            <a:pPr algn="ctr"/>
            <a:endParaRPr lang="en-US" altLang="ja-JP" sz="1200" dirty="0">
              <a:ea typeface="UD デジタル 教科書体 NP-B" panose="02020700000000000000" pitchFamily="18" charset="-128"/>
              <a:cs typeface="Times New Roman" panose="02020603050405020304" pitchFamily="18" charset="0"/>
            </a:endParaRPr>
          </a:p>
        </p:txBody>
      </p:sp>
      <p:sp>
        <p:nvSpPr>
          <p:cNvPr id="18" name="正方形/長方形 17"/>
          <p:cNvSpPr/>
          <p:nvPr/>
        </p:nvSpPr>
        <p:spPr>
          <a:xfrm>
            <a:off x="5001992" y="2246541"/>
            <a:ext cx="2291443" cy="461665"/>
          </a:xfrm>
          <a:prstGeom prst="rect">
            <a:avLst/>
          </a:prstGeom>
        </p:spPr>
        <p:txBody>
          <a:bodyPr wrap="square">
            <a:spAutoFit/>
          </a:bodyPr>
          <a:lstStyle/>
          <a:p>
            <a:pPr algn="ctr"/>
            <a:r>
              <a:rPr lang="ja-JP" altLang="en-US" sz="1200" dirty="0">
                <a:ea typeface="UD デジタル 教科書体 NP-B" panose="02020700000000000000" pitchFamily="18" charset="-128"/>
                <a:cs typeface="Times New Roman" panose="02020603050405020304" pitchFamily="18" charset="0"/>
              </a:rPr>
              <a:t>どちらでもない</a:t>
            </a:r>
            <a:endParaRPr lang="en-US" altLang="ja-JP" sz="1200" dirty="0">
              <a:ea typeface="UD デジタル 教科書体 NP-B" panose="02020700000000000000" pitchFamily="18" charset="-128"/>
              <a:cs typeface="Times New Roman" panose="02020603050405020304" pitchFamily="18" charset="0"/>
            </a:endParaRPr>
          </a:p>
          <a:p>
            <a:pPr algn="ctr"/>
            <a:endParaRPr lang="en-US" altLang="ja-JP" sz="1200" dirty="0">
              <a:ea typeface="UD デジタル 教科書体 NP-B" panose="02020700000000000000" pitchFamily="18" charset="-128"/>
              <a:cs typeface="Times New Roman" panose="02020603050405020304" pitchFamily="18" charset="0"/>
            </a:endParaRPr>
          </a:p>
        </p:txBody>
      </p:sp>
      <p:sp>
        <p:nvSpPr>
          <p:cNvPr id="20" name="正方形/長方形 19"/>
          <p:cNvSpPr/>
          <p:nvPr/>
        </p:nvSpPr>
        <p:spPr>
          <a:xfrm>
            <a:off x="555203" y="193926"/>
            <a:ext cx="11386457" cy="369332"/>
          </a:xfrm>
          <a:prstGeom prst="rect">
            <a:avLst/>
          </a:prstGeom>
        </p:spPr>
        <p:txBody>
          <a:bodyPr wrap="square">
            <a:spAutoFit/>
          </a:bodyPr>
          <a:lstStyle/>
          <a:p>
            <a:r>
              <a:rPr lang="ja-JP" altLang="en-US" dirty="0">
                <a:ea typeface="UD デジタル 教科書体 NP-B" panose="02020700000000000000" pitchFamily="18" charset="-128"/>
                <a:cs typeface="Times New Roman" panose="02020603050405020304" pitchFamily="18" charset="0"/>
              </a:rPr>
              <a:t>例「自律」に関する資質能力について（フェイズ２）</a:t>
            </a:r>
            <a:endParaRPr lang="en-US" altLang="ja-JP" dirty="0">
              <a:ea typeface="UD デジタル 教科書体 NP-B" panose="02020700000000000000" pitchFamily="18" charset="-128"/>
              <a:cs typeface="Times New Roman" panose="02020603050405020304" pitchFamily="18" charset="0"/>
            </a:endParaRPr>
          </a:p>
        </p:txBody>
      </p:sp>
      <p:sp>
        <p:nvSpPr>
          <p:cNvPr id="3" name="四角形吹き出し 2"/>
          <p:cNvSpPr/>
          <p:nvPr/>
        </p:nvSpPr>
        <p:spPr>
          <a:xfrm>
            <a:off x="7145383" y="193926"/>
            <a:ext cx="4632959" cy="498405"/>
          </a:xfrm>
          <a:prstGeom prst="wedgeRectCallout">
            <a:avLst>
              <a:gd name="adj1" fmla="val -25626"/>
              <a:gd name="adj2" fmla="val 834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363096" y="270317"/>
            <a:ext cx="4415246" cy="369332"/>
          </a:xfrm>
          <a:prstGeom prst="rect">
            <a:avLst/>
          </a:prstGeom>
          <a:noFill/>
        </p:spPr>
        <p:txBody>
          <a:bodyPr wrap="square" rtlCol="0">
            <a:spAutoFit/>
          </a:bodyP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発達段階に応じた問いかけ</a:t>
            </a:r>
          </a:p>
        </p:txBody>
      </p:sp>
      <p:sp>
        <p:nvSpPr>
          <p:cNvPr id="21" name="四角形吹き出し 20"/>
          <p:cNvSpPr/>
          <p:nvPr/>
        </p:nvSpPr>
        <p:spPr>
          <a:xfrm>
            <a:off x="7994469" y="3268296"/>
            <a:ext cx="2521131" cy="498405"/>
          </a:xfrm>
          <a:prstGeom prst="wedgeRectCallout">
            <a:avLst>
              <a:gd name="adj1" fmla="val -29855"/>
              <a:gd name="adj2" fmla="val -9737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7293435" y="3335536"/>
            <a:ext cx="4040773" cy="369332"/>
          </a:xfrm>
          <a:prstGeom prst="rect">
            <a:avLst/>
          </a:prstGeom>
          <a:noFill/>
        </p:spPr>
        <p:txBody>
          <a:bodyPr wrap="square" rtlCol="0">
            <a:spAutoFit/>
          </a:bodyP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５段階の自己評価</a:t>
            </a:r>
          </a:p>
        </p:txBody>
      </p:sp>
      <p:sp>
        <p:nvSpPr>
          <p:cNvPr id="23" name="四角形吹き出し 22"/>
          <p:cNvSpPr/>
          <p:nvPr/>
        </p:nvSpPr>
        <p:spPr>
          <a:xfrm>
            <a:off x="124103" y="2735640"/>
            <a:ext cx="2160134" cy="498405"/>
          </a:xfrm>
          <a:prstGeom prst="wedgeRectCallout">
            <a:avLst>
              <a:gd name="adj1" fmla="val -25626"/>
              <a:gd name="adj2" fmla="val 834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24102" y="2827081"/>
            <a:ext cx="2210889" cy="369332"/>
          </a:xfrm>
          <a:prstGeom prst="rect">
            <a:avLst/>
          </a:prstGeom>
          <a:noFill/>
        </p:spPr>
        <p:txBody>
          <a:bodyPr wrap="square" rtlCol="0">
            <a:spAutoFit/>
          </a:bodyP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自己評価の理由</a:t>
            </a:r>
          </a:p>
        </p:txBody>
      </p:sp>
    </p:spTree>
    <p:extLst>
      <p:ext uri="{BB962C8B-B14F-4D97-AF65-F5344CB8AC3E}">
        <p14:creationId xmlns:p14="http://schemas.microsoft.com/office/powerpoint/2010/main" val="9448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9" name="Picture 42">
            <a:extLst>
              <a:ext uri="{FF2B5EF4-FFF2-40B4-BE49-F238E27FC236}">
                <a16:creationId xmlns:a16="http://schemas.microsoft.com/office/drawing/2014/main" id="{F71AFDEA-1645-43D7-8194-25B92587A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2" name="正方形/長方形 1"/>
          <p:cNvSpPr/>
          <p:nvPr/>
        </p:nvSpPr>
        <p:spPr>
          <a:xfrm>
            <a:off x="252553" y="4105686"/>
            <a:ext cx="6148247" cy="19775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33714" y="4120517"/>
            <a:ext cx="5632648" cy="2062103"/>
          </a:xfrm>
          <a:prstGeom prst="rect">
            <a:avLst/>
          </a:prstGeom>
          <a:noFill/>
        </p:spPr>
        <p:txBody>
          <a:bodyPr wrap="square" rtlCol="0">
            <a:spAutoFit/>
          </a:bodyPr>
          <a:lstStyle/>
          <a:p>
            <a:r>
              <a:rPr lang="ja-JP" altLang="en-US" sz="3200" dirty="0">
                <a:latin typeface="UD デジタル 教科書体 NP-B" panose="02020700000000000000" pitchFamily="18" charset="-128"/>
                <a:ea typeface="UD デジタル 教科書体 NP-B" panose="02020700000000000000" pitchFamily="18" charset="-128"/>
              </a:rPr>
              <a:t>・様々な人と合意形成を図る</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・多様な価値を能動的に理解</a:t>
            </a:r>
            <a:endParaRPr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3200" dirty="0">
                <a:latin typeface="UD デジタル 教科書体 NP-B" panose="02020700000000000000" pitchFamily="18" charset="-128"/>
                <a:ea typeface="UD デジタル 教科書体 NP-B" panose="02020700000000000000" pitchFamily="18" charset="-128"/>
              </a:rPr>
              <a:t>　する</a:t>
            </a:r>
            <a:endParaRPr kumimoji="1"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・自律的に学ぶ　</a:t>
            </a:r>
            <a:r>
              <a:rPr kumimoji="1" lang="ja-JP" altLang="en-US" sz="3200" dirty="0">
                <a:latin typeface="UD デジタル 教科書体 NP-B" panose="02020700000000000000" pitchFamily="18" charset="-128"/>
                <a:ea typeface="UD デジタル 教科書体 NP-B" panose="02020700000000000000" pitchFamily="18" charset="-128"/>
              </a:rPr>
              <a:t>等</a:t>
            </a:r>
            <a:endParaRPr kumimoji="1" lang="en-US" altLang="ja-JP" sz="3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9876664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DEAC59-CAF7-409F-864F-8CEEFBED86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2931" y="1233685"/>
            <a:ext cx="2843844" cy="2344800"/>
          </a:xfrm>
          <a:prstGeom prst="rect">
            <a:avLst/>
          </a:prstGeom>
        </p:spPr>
      </p:pic>
      <p:pic>
        <p:nvPicPr>
          <p:cNvPr id="5" name="図 4">
            <a:extLst>
              <a:ext uri="{FF2B5EF4-FFF2-40B4-BE49-F238E27FC236}">
                <a16:creationId xmlns:a16="http://schemas.microsoft.com/office/drawing/2014/main" id="{D92A867B-CB73-4A3E-B49E-F263B4A6BB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6871" y="1173497"/>
            <a:ext cx="2004180" cy="1503136"/>
          </a:xfrm>
          <a:prstGeom prst="rect">
            <a:avLst/>
          </a:prstGeom>
        </p:spPr>
      </p:pic>
      <p:pic>
        <p:nvPicPr>
          <p:cNvPr id="7" name="図 6">
            <a:extLst>
              <a:ext uri="{FF2B5EF4-FFF2-40B4-BE49-F238E27FC236}">
                <a16:creationId xmlns:a16="http://schemas.microsoft.com/office/drawing/2014/main" id="{1EBC4DD2-AAD3-4FFC-8479-8734E3D473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79762" y="1790530"/>
            <a:ext cx="2515547" cy="2141123"/>
          </a:xfrm>
          <a:prstGeom prst="rect">
            <a:avLst/>
          </a:prstGeom>
        </p:spPr>
      </p:pic>
      <p:pic>
        <p:nvPicPr>
          <p:cNvPr id="9" name="図 8">
            <a:extLst>
              <a:ext uri="{FF2B5EF4-FFF2-40B4-BE49-F238E27FC236}">
                <a16:creationId xmlns:a16="http://schemas.microsoft.com/office/drawing/2014/main" id="{3D028B65-B4B6-4988-94E5-F297B588BE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79051" y="3237360"/>
            <a:ext cx="2004181" cy="1655671"/>
          </a:xfrm>
          <a:prstGeom prst="rect">
            <a:avLst/>
          </a:prstGeom>
        </p:spPr>
      </p:pic>
      <p:pic>
        <p:nvPicPr>
          <p:cNvPr id="11" name="図 10">
            <a:extLst>
              <a:ext uri="{FF2B5EF4-FFF2-40B4-BE49-F238E27FC236}">
                <a16:creationId xmlns:a16="http://schemas.microsoft.com/office/drawing/2014/main" id="{4C1B4428-6AD3-45C1-8B8B-4DD4FBF13E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68645" y="4548686"/>
            <a:ext cx="2417579" cy="1960032"/>
          </a:xfrm>
          <a:prstGeom prst="rect">
            <a:avLst/>
          </a:prstGeom>
        </p:spPr>
      </p:pic>
      <p:pic>
        <p:nvPicPr>
          <p:cNvPr id="13" name="図 12">
            <a:extLst>
              <a:ext uri="{FF2B5EF4-FFF2-40B4-BE49-F238E27FC236}">
                <a16:creationId xmlns:a16="http://schemas.microsoft.com/office/drawing/2014/main" id="{3223A166-8CBE-4B56-9AC1-591B00794A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7145" y="1502657"/>
            <a:ext cx="2934426" cy="2200820"/>
          </a:xfrm>
          <a:prstGeom prst="rect">
            <a:avLst/>
          </a:prstGeom>
        </p:spPr>
      </p:pic>
      <p:pic>
        <p:nvPicPr>
          <p:cNvPr id="15" name="図 14">
            <a:extLst>
              <a:ext uri="{FF2B5EF4-FFF2-40B4-BE49-F238E27FC236}">
                <a16:creationId xmlns:a16="http://schemas.microsoft.com/office/drawing/2014/main" id="{AE8BB0FC-A68C-4894-9C4F-E70493A9E1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7151" y="2584633"/>
            <a:ext cx="2854832" cy="2141125"/>
          </a:xfrm>
          <a:prstGeom prst="rect">
            <a:avLst/>
          </a:prstGeom>
        </p:spPr>
      </p:pic>
      <p:pic>
        <p:nvPicPr>
          <p:cNvPr id="17" name="図 16">
            <a:extLst>
              <a:ext uri="{FF2B5EF4-FFF2-40B4-BE49-F238E27FC236}">
                <a16:creationId xmlns:a16="http://schemas.microsoft.com/office/drawing/2014/main" id="{345CC9BD-F719-44F1-A77A-3195BDACDA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50143" y="4572337"/>
            <a:ext cx="2519517" cy="1889637"/>
          </a:xfrm>
          <a:prstGeom prst="rect">
            <a:avLst/>
          </a:prstGeom>
        </p:spPr>
      </p:pic>
      <p:pic>
        <p:nvPicPr>
          <p:cNvPr id="23" name="図 22">
            <a:extLst>
              <a:ext uri="{FF2B5EF4-FFF2-40B4-BE49-F238E27FC236}">
                <a16:creationId xmlns:a16="http://schemas.microsoft.com/office/drawing/2014/main" id="{44702846-D6EB-4665-8B3E-984E166C62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83232" y="3197263"/>
            <a:ext cx="2515547" cy="1886660"/>
          </a:xfrm>
          <a:prstGeom prst="rect">
            <a:avLst/>
          </a:prstGeom>
        </p:spPr>
      </p:pic>
      <p:pic>
        <p:nvPicPr>
          <p:cNvPr id="25" name="図 24">
            <a:extLst>
              <a:ext uri="{FF2B5EF4-FFF2-40B4-BE49-F238E27FC236}">
                <a16:creationId xmlns:a16="http://schemas.microsoft.com/office/drawing/2014/main" id="{A32D149F-19B2-472A-9E30-846A629B82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0537" y="4751925"/>
            <a:ext cx="2613376" cy="1960032"/>
          </a:xfrm>
          <a:prstGeom prst="rect">
            <a:avLst/>
          </a:prstGeom>
        </p:spPr>
      </p:pic>
      <p:sp>
        <p:nvSpPr>
          <p:cNvPr id="12" name="正方形/長方形 11">
            <a:extLst>
              <a:ext uri="{FF2B5EF4-FFF2-40B4-BE49-F238E27FC236}">
                <a16:creationId xmlns:a16="http://schemas.microsoft.com/office/drawing/2014/main" id="{C64DB92A-7547-4797-A26F-DFA45F5087FF}"/>
              </a:ext>
            </a:extLst>
          </p:cNvPr>
          <p:cNvSpPr/>
          <p:nvPr/>
        </p:nvSpPr>
        <p:spPr>
          <a:xfrm>
            <a:off x="388323" y="328268"/>
            <a:ext cx="11232548" cy="523220"/>
          </a:xfrm>
          <a:prstGeom prst="rect">
            <a:avLst/>
          </a:prstGeom>
        </p:spPr>
        <p:txBody>
          <a:bodyPr wrap="square">
            <a:spAutoFit/>
          </a:bodyPr>
          <a:lstStyle/>
          <a:p>
            <a:pPr lvl="0"/>
            <a:r>
              <a:rPr lang="ja-JP" altLang="en-US" sz="2800" dirty="0">
                <a:solidFill>
                  <a:prstClr val="black"/>
                </a:solidFill>
                <a:latin typeface="UD デジタル 教科書体 NK-B" panose="02020700000000000000" pitchFamily="18" charset="-128"/>
                <a:ea typeface="UD デジタル 教科書体 NK-B" panose="02020700000000000000" pitchFamily="18" charset="-128"/>
              </a:rPr>
              <a:t>おそうじ会社プロジェクトを省察しよう</a:t>
            </a:r>
            <a:r>
              <a:rPr lang="en-US" altLang="ja-JP" sz="2800"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800" dirty="0">
                <a:solidFill>
                  <a:prstClr val="black"/>
                </a:solidFill>
                <a:latin typeface="UD デジタル 教科書体 NK-B" panose="02020700000000000000" pitchFamily="18" charset="-128"/>
                <a:ea typeface="UD デジタル 教科書体 NK-B" panose="02020700000000000000" pitchFamily="18" charset="-128"/>
              </a:rPr>
              <a:t>長期的な視点で実践録を残す</a:t>
            </a:r>
            <a:r>
              <a:rPr lang="en-US" altLang="ja-JP" sz="2800" dirty="0">
                <a:solidFill>
                  <a:prstClr val="black"/>
                </a:solidFill>
                <a:latin typeface="UD デジタル 教科書体 NK-B" panose="02020700000000000000" pitchFamily="18" charset="-128"/>
                <a:ea typeface="UD デジタル 教科書体 NK-B" panose="02020700000000000000" pitchFamily="18" charset="-128"/>
              </a:rPr>
              <a:t>)</a:t>
            </a:r>
          </a:p>
        </p:txBody>
      </p:sp>
    </p:spTree>
    <p:extLst>
      <p:ext uri="{BB962C8B-B14F-4D97-AF65-F5344CB8AC3E}">
        <p14:creationId xmlns:p14="http://schemas.microsoft.com/office/powerpoint/2010/main" val="1589993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BCB32F6C-1E45-4F50-BB74-61C853E4DB85}"/>
              </a:ext>
            </a:extLst>
          </p:cNvPr>
          <p:cNvGrpSpPr/>
          <p:nvPr/>
        </p:nvGrpSpPr>
        <p:grpSpPr>
          <a:xfrm>
            <a:off x="3435566" y="775375"/>
            <a:ext cx="5320867" cy="5695025"/>
            <a:chOff x="3906174" y="0"/>
            <a:chExt cx="4761575" cy="6858000"/>
          </a:xfrm>
        </p:grpSpPr>
        <p:pic>
          <p:nvPicPr>
            <p:cNvPr id="3" name="図 2">
              <a:extLst>
                <a:ext uri="{FF2B5EF4-FFF2-40B4-BE49-F238E27FC236}">
                  <a16:creationId xmlns:a16="http://schemas.microsoft.com/office/drawing/2014/main" id="{FA11CCC3-F9ED-455F-B03D-BC378862C3B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7425"/>
            <a:stretch/>
          </p:blipFill>
          <p:spPr>
            <a:xfrm rot="5400000">
              <a:off x="2857962" y="1048212"/>
              <a:ext cx="6858000" cy="4761575"/>
            </a:xfrm>
            <a:prstGeom prst="rect">
              <a:avLst/>
            </a:prstGeom>
          </p:spPr>
        </p:pic>
        <p:sp>
          <p:nvSpPr>
            <p:cNvPr id="2" name="正方形/長方形 1">
              <a:extLst>
                <a:ext uri="{FF2B5EF4-FFF2-40B4-BE49-F238E27FC236}">
                  <a16:creationId xmlns:a16="http://schemas.microsoft.com/office/drawing/2014/main" id="{763A88F8-73B5-4DCC-B421-84958735165D}"/>
                </a:ext>
              </a:extLst>
            </p:cNvPr>
            <p:cNvSpPr/>
            <p:nvPr/>
          </p:nvSpPr>
          <p:spPr>
            <a:xfrm>
              <a:off x="7155402" y="328474"/>
              <a:ext cx="1074198" cy="3100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正方形/長方形 5">
            <a:extLst>
              <a:ext uri="{FF2B5EF4-FFF2-40B4-BE49-F238E27FC236}">
                <a16:creationId xmlns:a16="http://schemas.microsoft.com/office/drawing/2014/main" id="{4E087C4F-D65F-43D5-A8AF-BAADBED4EB07}"/>
              </a:ext>
            </a:extLst>
          </p:cNvPr>
          <p:cNvSpPr/>
          <p:nvPr/>
        </p:nvSpPr>
        <p:spPr>
          <a:xfrm>
            <a:off x="397200" y="129044"/>
            <a:ext cx="11232548" cy="646331"/>
          </a:xfrm>
          <a:prstGeom prst="rect">
            <a:avLst/>
          </a:prstGeom>
        </p:spPr>
        <p:txBody>
          <a:bodyPr wrap="square">
            <a:spAutoFit/>
          </a:bodyPr>
          <a:lstStyle/>
          <a:p>
            <a:pPr lvl="0"/>
            <a:r>
              <a:rPr lang="ja-JP" altLang="en-US" sz="3600" dirty="0">
                <a:solidFill>
                  <a:prstClr val="black"/>
                </a:solidFill>
                <a:latin typeface="UD デジタル 教科書体 NK-B" panose="02020700000000000000" pitchFamily="18" charset="-128"/>
                <a:ea typeface="UD デジタル 教科書体 NK-B" panose="02020700000000000000" pitchFamily="18" charset="-128"/>
              </a:rPr>
              <a:t>おそうじ会社プロジェクトを省察しよう</a:t>
            </a:r>
            <a:r>
              <a:rPr lang="en-US" altLang="ja-JP" sz="3600"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3600" dirty="0">
                <a:solidFill>
                  <a:prstClr val="black"/>
                </a:solidFill>
                <a:latin typeface="UD デジタル 教科書体 NK-B" panose="02020700000000000000" pitchFamily="18" charset="-128"/>
                <a:ea typeface="UD デジタル 教科書体 NK-B" panose="02020700000000000000" pitchFamily="18" charset="-128"/>
              </a:rPr>
              <a:t>文集に書き綴る</a:t>
            </a:r>
            <a:r>
              <a:rPr lang="en-US" altLang="ja-JP" sz="3600" dirty="0">
                <a:solidFill>
                  <a:prstClr val="black"/>
                </a:solidFill>
                <a:latin typeface="UD デジタル 教科書体 NK-B" panose="02020700000000000000" pitchFamily="18" charset="-128"/>
                <a:ea typeface="UD デジタル 教科書体 NK-B" panose="02020700000000000000" pitchFamily="18" charset="-128"/>
              </a:rPr>
              <a:t>)</a:t>
            </a:r>
          </a:p>
        </p:txBody>
      </p:sp>
      <p:cxnSp>
        <p:nvCxnSpPr>
          <p:cNvPr id="8" name="直線コネクタ 7">
            <a:extLst>
              <a:ext uri="{FF2B5EF4-FFF2-40B4-BE49-F238E27FC236}">
                <a16:creationId xmlns:a16="http://schemas.microsoft.com/office/drawing/2014/main" id="{03AE6C10-D9A7-421F-A703-6775CCD9C783}"/>
              </a:ext>
            </a:extLst>
          </p:cNvPr>
          <p:cNvCxnSpPr/>
          <p:nvPr/>
        </p:nvCxnSpPr>
        <p:spPr>
          <a:xfrm>
            <a:off x="7918882" y="4323425"/>
            <a:ext cx="0" cy="20418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0C41C4F-E7B2-49B6-9135-97B59CC4063D}"/>
              </a:ext>
            </a:extLst>
          </p:cNvPr>
          <p:cNvCxnSpPr>
            <a:cxnSpLocks/>
          </p:cNvCxnSpPr>
          <p:nvPr/>
        </p:nvCxnSpPr>
        <p:spPr>
          <a:xfrm>
            <a:off x="7703624" y="3863266"/>
            <a:ext cx="0" cy="18805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2AD04C6-91A8-4853-9409-AAEE93F1F44A}"/>
              </a:ext>
            </a:extLst>
          </p:cNvPr>
          <p:cNvCxnSpPr>
            <a:cxnSpLocks/>
          </p:cNvCxnSpPr>
          <p:nvPr/>
        </p:nvCxnSpPr>
        <p:spPr>
          <a:xfrm>
            <a:off x="7254536" y="4139213"/>
            <a:ext cx="0" cy="175556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6D70DEE-2BA4-4A3B-998D-BC32EA3BB8AC}"/>
              </a:ext>
            </a:extLst>
          </p:cNvPr>
          <p:cNvCxnSpPr>
            <a:cxnSpLocks/>
          </p:cNvCxnSpPr>
          <p:nvPr/>
        </p:nvCxnSpPr>
        <p:spPr>
          <a:xfrm>
            <a:off x="7066447" y="3863266"/>
            <a:ext cx="0" cy="1481091"/>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843E4C8-36E3-469F-A0E3-179100CAAB5F}"/>
              </a:ext>
            </a:extLst>
          </p:cNvPr>
          <p:cNvCxnSpPr>
            <a:cxnSpLocks/>
          </p:cNvCxnSpPr>
          <p:nvPr/>
        </p:nvCxnSpPr>
        <p:spPr>
          <a:xfrm>
            <a:off x="6792719" y="3863265"/>
            <a:ext cx="0" cy="2502024"/>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10FBA46-400C-43D3-B01A-3966DCFDA5AE}"/>
              </a:ext>
            </a:extLst>
          </p:cNvPr>
          <p:cNvCxnSpPr>
            <a:cxnSpLocks/>
          </p:cNvCxnSpPr>
          <p:nvPr/>
        </p:nvCxnSpPr>
        <p:spPr>
          <a:xfrm>
            <a:off x="6581134" y="3863265"/>
            <a:ext cx="0" cy="2502024"/>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DA3F55D-3F2E-481D-9E05-56BE3FF5F77A}"/>
              </a:ext>
            </a:extLst>
          </p:cNvPr>
          <p:cNvCxnSpPr>
            <a:cxnSpLocks/>
          </p:cNvCxnSpPr>
          <p:nvPr/>
        </p:nvCxnSpPr>
        <p:spPr>
          <a:xfrm>
            <a:off x="6359193" y="3843290"/>
            <a:ext cx="0" cy="2502024"/>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ACC5E54-CA32-46D8-A7C1-C9CB72E55BF2}"/>
              </a:ext>
            </a:extLst>
          </p:cNvPr>
          <p:cNvCxnSpPr>
            <a:cxnSpLocks/>
          </p:cNvCxnSpPr>
          <p:nvPr/>
        </p:nvCxnSpPr>
        <p:spPr>
          <a:xfrm>
            <a:off x="5675612" y="3843290"/>
            <a:ext cx="0" cy="250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719A470-CB70-449D-9E9F-90923A92EF0E}"/>
              </a:ext>
            </a:extLst>
          </p:cNvPr>
          <p:cNvCxnSpPr>
            <a:cxnSpLocks/>
          </p:cNvCxnSpPr>
          <p:nvPr/>
        </p:nvCxnSpPr>
        <p:spPr>
          <a:xfrm>
            <a:off x="5446272" y="3863265"/>
            <a:ext cx="0" cy="250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8A8C95F-7E12-4176-930E-8D44EA82352A}"/>
              </a:ext>
            </a:extLst>
          </p:cNvPr>
          <p:cNvCxnSpPr>
            <a:cxnSpLocks/>
          </p:cNvCxnSpPr>
          <p:nvPr/>
        </p:nvCxnSpPr>
        <p:spPr>
          <a:xfrm>
            <a:off x="5215453" y="3843290"/>
            <a:ext cx="0" cy="250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C175BE2-66EC-4089-A728-3DB29DF3E783}"/>
              </a:ext>
            </a:extLst>
          </p:cNvPr>
          <p:cNvCxnSpPr>
            <a:cxnSpLocks/>
          </p:cNvCxnSpPr>
          <p:nvPr/>
        </p:nvCxnSpPr>
        <p:spPr>
          <a:xfrm>
            <a:off x="4993511" y="3863265"/>
            <a:ext cx="0" cy="250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8DA0775-2276-4E38-84F4-2ED64AF4893F}"/>
              </a:ext>
            </a:extLst>
          </p:cNvPr>
          <p:cNvCxnSpPr>
            <a:cxnSpLocks/>
          </p:cNvCxnSpPr>
          <p:nvPr/>
        </p:nvCxnSpPr>
        <p:spPr>
          <a:xfrm>
            <a:off x="4780447" y="3843290"/>
            <a:ext cx="0" cy="250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DB296FF-939F-46B5-B70F-33933C7A9FEA}"/>
              </a:ext>
            </a:extLst>
          </p:cNvPr>
          <p:cNvCxnSpPr>
            <a:cxnSpLocks/>
          </p:cNvCxnSpPr>
          <p:nvPr/>
        </p:nvCxnSpPr>
        <p:spPr>
          <a:xfrm>
            <a:off x="4531872" y="3843290"/>
            <a:ext cx="0" cy="1251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517AD2C-1891-4255-B776-21F6B282ACD8}"/>
              </a:ext>
            </a:extLst>
          </p:cNvPr>
          <p:cNvCxnSpPr>
            <a:cxnSpLocks/>
          </p:cNvCxnSpPr>
          <p:nvPr/>
        </p:nvCxnSpPr>
        <p:spPr>
          <a:xfrm>
            <a:off x="4070233" y="3843290"/>
            <a:ext cx="0" cy="250202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79218D5-4E04-4B3E-A593-96C479007A82}"/>
              </a:ext>
            </a:extLst>
          </p:cNvPr>
          <p:cNvCxnSpPr>
            <a:cxnSpLocks/>
          </p:cNvCxnSpPr>
          <p:nvPr/>
        </p:nvCxnSpPr>
        <p:spPr>
          <a:xfrm>
            <a:off x="3823138" y="3818876"/>
            <a:ext cx="0" cy="250202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492E4AB-4940-4B37-9895-16651D72D609}"/>
              </a:ext>
            </a:extLst>
          </p:cNvPr>
          <p:cNvCxnSpPr>
            <a:cxnSpLocks/>
          </p:cNvCxnSpPr>
          <p:nvPr/>
        </p:nvCxnSpPr>
        <p:spPr>
          <a:xfrm>
            <a:off x="4293655" y="3968376"/>
            <a:ext cx="0" cy="235252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Freeform 49">
            <a:extLst>
              <a:ext uri="{FF2B5EF4-FFF2-40B4-BE49-F238E27FC236}">
                <a16:creationId xmlns:a16="http://schemas.microsoft.com/office/drawing/2014/main" id="{5E3BC3BE-C65B-431E-AC33-347C8DBC9C2F}"/>
              </a:ext>
            </a:extLst>
          </p:cNvPr>
          <p:cNvSpPr/>
          <p:nvPr/>
        </p:nvSpPr>
        <p:spPr>
          <a:xfrm rot="10800000">
            <a:off x="2073596" y="4430813"/>
            <a:ext cx="161919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grpSp>
        <p:nvGrpSpPr>
          <p:cNvPr id="45" name="グループ化 44">
            <a:extLst>
              <a:ext uri="{FF2B5EF4-FFF2-40B4-BE49-F238E27FC236}">
                <a16:creationId xmlns:a16="http://schemas.microsoft.com/office/drawing/2014/main" id="{C4BEE1E5-91E1-485E-A71B-5A32428EEF64}"/>
              </a:ext>
            </a:extLst>
          </p:cNvPr>
          <p:cNvGrpSpPr/>
          <p:nvPr/>
        </p:nvGrpSpPr>
        <p:grpSpPr>
          <a:xfrm>
            <a:off x="252553" y="4105686"/>
            <a:ext cx="1913721" cy="1276211"/>
            <a:chOff x="252553" y="4105686"/>
            <a:chExt cx="1913721" cy="1276211"/>
          </a:xfrm>
        </p:grpSpPr>
        <p:sp>
          <p:nvSpPr>
            <p:cNvPr id="31" name="正方形/長方形 30">
              <a:extLst>
                <a:ext uri="{FF2B5EF4-FFF2-40B4-BE49-F238E27FC236}">
                  <a16:creationId xmlns:a16="http://schemas.microsoft.com/office/drawing/2014/main" id="{47C7023C-42C8-4552-8000-54E61AC0AF7F}"/>
                </a:ext>
              </a:extLst>
            </p:cNvPr>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44F0AA4-E0B2-4BE5-8D66-3D18D0966E5E}"/>
                </a:ext>
              </a:extLst>
            </p:cNvPr>
            <p:cNvSpPr txBox="1"/>
            <p:nvPr/>
          </p:nvSpPr>
          <p:spPr>
            <a:xfrm>
              <a:off x="317353" y="4260982"/>
              <a:ext cx="1848921" cy="1015663"/>
            </a:xfrm>
            <a:prstGeom prst="rect">
              <a:avLst/>
            </a:prstGeom>
            <a:noFill/>
          </p:spPr>
          <p:txBody>
            <a:bodyPr wrap="square" rtlCol="0">
              <a:spAutoFit/>
            </a:bodyPr>
            <a:lstStyle/>
            <a:p>
              <a:r>
                <a:rPr kumimoji="1" lang="ja-JP" altLang="en-US" sz="6000" dirty="0">
                  <a:latin typeface="UD デジタル 教科書体 NP-B" panose="02020700000000000000" pitchFamily="18" charset="-128"/>
                  <a:ea typeface="UD デジタル 教科書体 NP-B" panose="02020700000000000000" pitchFamily="18" charset="-128"/>
                </a:rPr>
                <a:t>自律</a:t>
              </a:r>
            </a:p>
          </p:txBody>
        </p:sp>
      </p:grpSp>
      <p:sp>
        <p:nvSpPr>
          <p:cNvPr id="33" name="Freeform 48">
            <a:extLst>
              <a:ext uri="{FF2B5EF4-FFF2-40B4-BE49-F238E27FC236}">
                <a16:creationId xmlns:a16="http://schemas.microsoft.com/office/drawing/2014/main" id="{0348EC01-CCCB-442C-8C20-634625EE2286}"/>
              </a:ext>
            </a:extLst>
          </p:cNvPr>
          <p:cNvSpPr/>
          <p:nvPr/>
        </p:nvSpPr>
        <p:spPr>
          <a:xfrm rot="603151">
            <a:off x="7999450" y="3908372"/>
            <a:ext cx="1406261" cy="1046819"/>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rgbClr val="4472C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white"/>
              </a:solidFill>
              <a:effectLst/>
              <a:uLnTx/>
              <a:uFillTx/>
              <a:latin typeface="Arial"/>
              <a:cs typeface="+mn-cs"/>
            </a:endParaRPr>
          </a:p>
        </p:txBody>
      </p:sp>
      <p:sp>
        <p:nvSpPr>
          <p:cNvPr id="35" name="Freeform 47">
            <a:extLst>
              <a:ext uri="{FF2B5EF4-FFF2-40B4-BE49-F238E27FC236}">
                <a16:creationId xmlns:a16="http://schemas.microsoft.com/office/drawing/2014/main" id="{6D1C2D22-5CE4-4B40-B10A-9B669F45FDD4}"/>
              </a:ext>
            </a:extLst>
          </p:cNvPr>
          <p:cNvSpPr/>
          <p:nvPr/>
        </p:nvSpPr>
        <p:spPr>
          <a:xfrm rot="21207951">
            <a:off x="6930005" y="97049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grpSp>
        <p:nvGrpSpPr>
          <p:cNvPr id="46" name="グループ化 45">
            <a:extLst>
              <a:ext uri="{FF2B5EF4-FFF2-40B4-BE49-F238E27FC236}">
                <a16:creationId xmlns:a16="http://schemas.microsoft.com/office/drawing/2014/main" id="{5D3B8E19-2FB3-48B7-93D4-1B1A7A3EE581}"/>
              </a:ext>
            </a:extLst>
          </p:cNvPr>
          <p:cNvGrpSpPr/>
          <p:nvPr/>
        </p:nvGrpSpPr>
        <p:grpSpPr>
          <a:xfrm>
            <a:off x="8941446" y="3964894"/>
            <a:ext cx="1882299" cy="1276211"/>
            <a:chOff x="8941446" y="3964894"/>
            <a:chExt cx="1882299" cy="1276211"/>
          </a:xfrm>
        </p:grpSpPr>
        <p:sp>
          <p:nvSpPr>
            <p:cNvPr id="37" name="正方形/長方形 36">
              <a:extLst>
                <a:ext uri="{FF2B5EF4-FFF2-40B4-BE49-F238E27FC236}">
                  <a16:creationId xmlns:a16="http://schemas.microsoft.com/office/drawing/2014/main" id="{AAEE2EBC-BD52-4C35-93CF-FE006FE58DAB}"/>
                </a:ext>
              </a:extLst>
            </p:cNvPr>
            <p:cNvSpPr/>
            <p:nvPr/>
          </p:nvSpPr>
          <p:spPr>
            <a:xfrm>
              <a:off x="8941446" y="3964894"/>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C60A47EC-227B-4EB5-936A-275B4270B5B5}"/>
                </a:ext>
              </a:extLst>
            </p:cNvPr>
            <p:cNvSpPr txBox="1"/>
            <p:nvPr/>
          </p:nvSpPr>
          <p:spPr>
            <a:xfrm>
              <a:off x="8941446" y="4078639"/>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協働</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grpSp>
      <p:grpSp>
        <p:nvGrpSpPr>
          <p:cNvPr id="47" name="グループ化 46">
            <a:extLst>
              <a:ext uri="{FF2B5EF4-FFF2-40B4-BE49-F238E27FC236}">
                <a16:creationId xmlns:a16="http://schemas.microsoft.com/office/drawing/2014/main" id="{E3766137-A86B-4D8C-BC7E-27345F9E31E0}"/>
              </a:ext>
            </a:extLst>
          </p:cNvPr>
          <p:cNvGrpSpPr/>
          <p:nvPr/>
        </p:nvGrpSpPr>
        <p:grpSpPr>
          <a:xfrm>
            <a:off x="7147968" y="773322"/>
            <a:ext cx="2030082" cy="1276211"/>
            <a:chOff x="7147968" y="773322"/>
            <a:chExt cx="2030082" cy="1276211"/>
          </a:xfrm>
        </p:grpSpPr>
        <p:sp>
          <p:nvSpPr>
            <p:cNvPr id="38" name="正方形/長方形 37">
              <a:extLst>
                <a:ext uri="{FF2B5EF4-FFF2-40B4-BE49-F238E27FC236}">
                  <a16:creationId xmlns:a16="http://schemas.microsoft.com/office/drawing/2014/main" id="{963CD804-B175-494F-A7B5-0C655D417378}"/>
                </a:ext>
              </a:extLst>
            </p:cNvPr>
            <p:cNvSpPr/>
            <p:nvPr/>
          </p:nvSpPr>
          <p:spPr>
            <a:xfrm>
              <a:off x="7147968" y="773322"/>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7DAC2EA7-3827-4820-BDBC-7A6E642D0C0E}"/>
                </a:ext>
              </a:extLst>
            </p:cNvPr>
            <p:cNvSpPr txBox="1"/>
            <p:nvPr/>
          </p:nvSpPr>
          <p:spPr>
            <a:xfrm>
              <a:off x="7259745" y="936555"/>
              <a:ext cx="1848921" cy="1015663"/>
            </a:xfrm>
            <a:prstGeom prst="rect">
              <a:avLst/>
            </a:prstGeom>
            <a:noFill/>
          </p:spPr>
          <p:txBody>
            <a:bodyPr wrap="square" rtlCol="0">
              <a:spAutoFit/>
            </a:bodyPr>
            <a:lstStyle/>
            <a:p>
              <a:r>
                <a:rPr lang="ja-JP" altLang="en-US" sz="6000" dirty="0">
                  <a:latin typeface="UD デジタル 教科書体 NP-B" panose="02020700000000000000" pitchFamily="18" charset="-128"/>
                  <a:ea typeface="UD デジタル 教科書体 NP-B" panose="02020700000000000000" pitchFamily="18" charset="-128"/>
                </a:rPr>
                <a:t>貢献</a:t>
              </a:r>
              <a:endParaRPr kumimoji="1" lang="ja-JP" altLang="en-US" sz="6000" dirty="0">
                <a:latin typeface="UD デジタル 教科書体 NP-B" panose="02020700000000000000" pitchFamily="18" charset="-128"/>
                <a:ea typeface="UD デジタル 教科書体 NP-B" panose="02020700000000000000" pitchFamily="18" charset="-128"/>
              </a:endParaRPr>
            </a:p>
          </p:txBody>
        </p:sp>
      </p:grpSp>
      <p:sp>
        <p:nvSpPr>
          <p:cNvPr id="42" name="正方形/長方形 41">
            <a:extLst>
              <a:ext uri="{FF2B5EF4-FFF2-40B4-BE49-F238E27FC236}">
                <a16:creationId xmlns:a16="http://schemas.microsoft.com/office/drawing/2014/main" id="{C1FD06AB-0334-4812-A17F-BC877266C2DB}"/>
              </a:ext>
            </a:extLst>
          </p:cNvPr>
          <p:cNvSpPr/>
          <p:nvPr/>
        </p:nvSpPr>
        <p:spPr>
          <a:xfrm>
            <a:off x="689722" y="773321"/>
            <a:ext cx="2030082" cy="12762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Freeform 47">
            <a:extLst>
              <a:ext uri="{FF2B5EF4-FFF2-40B4-BE49-F238E27FC236}">
                <a16:creationId xmlns:a16="http://schemas.microsoft.com/office/drawing/2014/main" id="{930616D5-3FEB-48A2-AFD4-DDC85540E55F}"/>
              </a:ext>
            </a:extLst>
          </p:cNvPr>
          <p:cNvSpPr/>
          <p:nvPr/>
        </p:nvSpPr>
        <p:spPr>
          <a:xfrm rot="21207951" flipH="1">
            <a:off x="2410789" y="929711"/>
            <a:ext cx="1908494" cy="3032016"/>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dirty="0"/>
          </a:p>
        </p:txBody>
      </p:sp>
      <p:sp>
        <p:nvSpPr>
          <p:cNvPr id="44" name="テキスト ボックス 43">
            <a:extLst>
              <a:ext uri="{FF2B5EF4-FFF2-40B4-BE49-F238E27FC236}">
                <a16:creationId xmlns:a16="http://schemas.microsoft.com/office/drawing/2014/main" id="{F3D8BEDA-B641-41FC-B104-D08114CE0144}"/>
              </a:ext>
            </a:extLst>
          </p:cNvPr>
          <p:cNvSpPr txBox="1"/>
          <p:nvPr/>
        </p:nvSpPr>
        <p:spPr>
          <a:xfrm>
            <a:off x="741212" y="949846"/>
            <a:ext cx="2241128" cy="830997"/>
          </a:xfrm>
          <a:prstGeom prst="rect">
            <a:avLst/>
          </a:prstGeom>
          <a:noFill/>
        </p:spPr>
        <p:txBody>
          <a:bodyPr wrap="square" rtlCol="0">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話す・聞く、書くの必然性</a:t>
            </a:r>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981853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819" y="287382"/>
            <a:ext cx="1238358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社会創生プロジェクトにおける評価</a:t>
            </a:r>
          </a:p>
        </p:txBody>
      </p:sp>
      <p:sp>
        <p:nvSpPr>
          <p:cNvPr id="5" name="テキスト ボックス 4"/>
          <p:cNvSpPr txBox="1"/>
          <p:nvPr/>
        </p:nvSpPr>
        <p:spPr>
          <a:xfrm>
            <a:off x="2558417" y="5924287"/>
            <a:ext cx="7876502" cy="646331"/>
          </a:xfrm>
          <a:prstGeom prst="rect">
            <a:avLst/>
          </a:prstGeom>
          <a:noFill/>
        </p:spPr>
        <p:txBody>
          <a:bodyPr wrap="square" rtlCol="0">
            <a:spAutoFit/>
          </a:bodyPr>
          <a:lstStyle/>
          <a:p>
            <a:r>
              <a:rPr lang="ja-JP" altLang="en-US" sz="3600" b="1" dirty="0">
                <a:latin typeface="UD デジタル 教科書体 NP-R" panose="02020400000000000000" pitchFamily="18" charset="-128"/>
                <a:ea typeface="UD デジタル 教科書体 NP-R" panose="02020400000000000000" pitchFamily="18" charset="-128"/>
              </a:rPr>
              <a:t>他者との語り合い、価値づけの場面</a:t>
            </a:r>
            <a:endParaRPr lang="en-US" altLang="ja-JP" sz="3600" b="1" dirty="0">
              <a:latin typeface="UD デジタル 教科書体 NP-R" panose="02020400000000000000" pitchFamily="18" charset="-128"/>
              <a:ea typeface="UD デジタル 教科書体 NP-R" panose="02020400000000000000" pitchFamily="18" charset="-128"/>
            </a:endParaRPr>
          </a:p>
        </p:txBody>
      </p:sp>
      <p:pic>
        <p:nvPicPr>
          <p:cNvPr id="2" name="図 1"/>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3011132" y="1296985"/>
            <a:ext cx="6169735" cy="4627302"/>
          </a:xfrm>
          <a:prstGeom prst="rect">
            <a:avLst/>
          </a:prstGeom>
        </p:spPr>
      </p:pic>
    </p:spTree>
    <p:extLst>
      <p:ext uri="{BB962C8B-B14F-4D97-AF65-F5344CB8AC3E}">
        <p14:creationId xmlns:p14="http://schemas.microsoft.com/office/powerpoint/2010/main" val="482882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819" y="287382"/>
            <a:ext cx="1238358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社会創生プロジェクトにおける評価</a:t>
            </a:r>
          </a:p>
        </p:txBody>
      </p:sp>
      <p:sp>
        <p:nvSpPr>
          <p:cNvPr id="5" name="テキスト ボックス 4"/>
          <p:cNvSpPr txBox="1"/>
          <p:nvPr/>
        </p:nvSpPr>
        <p:spPr>
          <a:xfrm>
            <a:off x="2063932" y="6010560"/>
            <a:ext cx="8595360" cy="646331"/>
          </a:xfrm>
          <a:prstGeom prst="rect">
            <a:avLst/>
          </a:prstGeom>
          <a:noFill/>
        </p:spPr>
        <p:txBody>
          <a:bodyPr wrap="square" rtlCol="0">
            <a:spAutoFit/>
          </a:bodyPr>
          <a:lstStyle/>
          <a:p>
            <a:r>
              <a:rPr lang="ja-JP" altLang="en-US" sz="3600" b="1" dirty="0">
                <a:latin typeface="UD デジタル 教科書体 NP-R" panose="02020400000000000000" pitchFamily="18" charset="-128"/>
                <a:ea typeface="UD デジタル 教科書体 NP-R" panose="02020400000000000000" pitchFamily="18" charset="-128"/>
              </a:rPr>
              <a:t>学んできたことを語ることを映像に残す</a:t>
            </a:r>
            <a:endParaRPr lang="en-US" altLang="ja-JP" sz="3600" b="1" dirty="0">
              <a:latin typeface="UD デジタル 教科書体 NP-R" panose="02020400000000000000" pitchFamily="18" charset="-128"/>
              <a:ea typeface="UD デジタル 教科書体 NP-R" panose="02020400000000000000" pitchFamily="18" charset="-128"/>
            </a:endParaRPr>
          </a:p>
        </p:txBody>
      </p:sp>
      <p:pic>
        <p:nvPicPr>
          <p:cNvPr id="6" name="図 5">
            <a:extLst>
              <a:ext uri="{FF2B5EF4-FFF2-40B4-BE49-F238E27FC236}">
                <a16:creationId xmlns:a16="http://schemas.microsoft.com/office/drawing/2014/main" id="{B2AF42BC-1099-4212-902B-5D140F228E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94" t="28666" r="12571" b="12357"/>
          <a:stretch/>
        </p:blipFill>
        <p:spPr>
          <a:xfrm>
            <a:off x="2343150" y="1337310"/>
            <a:ext cx="7909560" cy="4459832"/>
          </a:xfrm>
          <a:prstGeom prst="rect">
            <a:avLst/>
          </a:prstGeom>
        </p:spPr>
      </p:pic>
    </p:spTree>
    <p:extLst>
      <p:ext uri="{BB962C8B-B14F-4D97-AF65-F5344CB8AC3E}">
        <p14:creationId xmlns:p14="http://schemas.microsoft.com/office/powerpoint/2010/main" val="3508206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B7EE898-A78E-41BE-912E-81978BD8604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50951" y="320213"/>
            <a:ext cx="8290097" cy="6217573"/>
          </a:xfrm>
          <a:prstGeom prst="rect">
            <a:avLst/>
          </a:prstGeom>
        </p:spPr>
      </p:pic>
    </p:spTree>
    <p:extLst>
      <p:ext uri="{BB962C8B-B14F-4D97-AF65-F5344CB8AC3E}">
        <p14:creationId xmlns:p14="http://schemas.microsoft.com/office/powerpoint/2010/main" val="888432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59712" y="2335807"/>
            <a:ext cx="7802136" cy="923330"/>
          </a:xfrm>
          <a:prstGeom prst="rect">
            <a:avLst/>
          </a:prstGeom>
          <a:noFill/>
        </p:spPr>
        <p:txBody>
          <a:bodyPr wrap="none">
            <a:spAutoFit/>
          </a:bodyPr>
          <a:lstStyle/>
          <a:p>
            <a:pPr eaLnBrk="1" fontAlgn="auto" hangingPunct="1">
              <a:spcBef>
                <a:spcPts val="0"/>
              </a:spcBef>
              <a:spcAft>
                <a:spcPts val="0"/>
              </a:spcAft>
              <a:defRPr/>
            </a:pPr>
            <a:r>
              <a:rPr lang="ja-JP" altLang="en-US" sz="5400" b="1" dirty="0">
                <a:solidFill>
                  <a:srgbClr val="240DD1"/>
                </a:solidFill>
                <a:latin typeface="Impact" panose="020B0806030902050204" pitchFamily="34" charset="0"/>
                <a:ea typeface="ＤＦ特太ゴシック体" panose="02010609000101010101" pitchFamily="1" charset="-128"/>
              </a:rPr>
              <a:t>ありがとうございました</a:t>
            </a:r>
            <a:endParaRPr lang="zh-CN" altLang="en-US" sz="5400" b="1" dirty="0">
              <a:solidFill>
                <a:srgbClr val="240DD1"/>
              </a:solidFill>
              <a:latin typeface="Impact" panose="020B0806030902050204" pitchFamily="34" charset="0"/>
            </a:endParaRPr>
          </a:p>
        </p:txBody>
      </p:sp>
      <p:sp>
        <p:nvSpPr>
          <p:cNvPr id="3" name="任意多边形 5"/>
          <p:cNvSpPr/>
          <p:nvPr/>
        </p:nvSpPr>
        <p:spPr>
          <a:xfrm>
            <a:off x="1292354" y="2492756"/>
            <a:ext cx="2117509" cy="1760322"/>
          </a:xfrm>
          <a:custGeom>
            <a:avLst/>
            <a:gdLst>
              <a:gd name="connsiteX0" fmla="*/ 683259 w 1501139"/>
              <a:gd name="connsiteY0" fmla="*/ 0 h 1247086"/>
              <a:gd name="connsiteX1" fmla="*/ 962295 w 1501139"/>
              <a:gd name="connsiteY1" fmla="*/ 0 h 1247086"/>
              <a:gd name="connsiteX2" fmla="*/ 1501139 w 1501139"/>
              <a:gd name="connsiteY2" fmla="*/ 623543 h 1247086"/>
              <a:gd name="connsiteX3" fmla="*/ 962295 w 1501139"/>
              <a:gd name="connsiteY3" fmla="*/ 1247086 h 1247086"/>
              <a:gd name="connsiteX4" fmla="*/ 683259 w 1501139"/>
              <a:gd name="connsiteY4" fmla="*/ 1247086 h 1247086"/>
              <a:gd name="connsiteX5" fmla="*/ 1123741 w 1501139"/>
              <a:gd name="connsiteY5" fmla="*/ 737366 h 1247086"/>
              <a:gd name="connsiteX6" fmla="*/ 0 w 1501139"/>
              <a:gd name="connsiteY6" fmla="*/ 737366 h 1247086"/>
              <a:gd name="connsiteX7" fmla="*/ 0 w 1501139"/>
              <a:gd name="connsiteY7" fmla="*/ 509720 h 1247086"/>
              <a:gd name="connsiteX8" fmla="*/ 1123741 w 1501139"/>
              <a:gd name="connsiteY8" fmla="*/ 509720 h 1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139" h="1247086">
                <a:moveTo>
                  <a:pt x="683259" y="0"/>
                </a:moveTo>
                <a:lnTo>
                  <a:pt x="962295" y="0"/>
                </a:lnTo>
                <a:lnTo>
                  <a:pt x="1501139" y="623543"/>
                </a:lnTo>
                <a:lnTo>
                  <a:pt x="962295" y="1247086"/>
                </a:lnTo>
                <a:lnTo>
                  <a:pt x="683259" y="1247086"/>
                </a:lnTo>
                <a:lnTo>
                  <a:pt x="1123741" y="737366"/>
                </a:lnTo>
                <a:lnTo>
                  <a:pt x="0" y="737366"/>
                </a:lnTo>
                <a:lnTo>
                  <a:pt x="0" y="509720"/>
                </a:lnTo>
                <a:lnTo>
                  <a:pt x="1123741" y="509720"/>
                </a:lnTo>
                <a:close/>
              </a:path>
            </a:pathLst>
          </a:custGeom>
          <a:solidFill>
            <a:srgbClr val="0070C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92D050"/>
              </a:solidFill>
            </a:endParaRPr>
          </a:p>
        </p:txBody>
      </p:sp>
      <p:sp>
        <p:nvSpPr>
          <p:cNvPr id="4" name="文本框 1">
            <a:extLst>
              <a:ext uri="{FF2B5EF4-FFF2-40B4-BE49-F238E27FC236}">
                <a16:creationId xmlns:a16="http://schemas.microsoft.com/office/drawing/2014/main" id="{3C2145A1-470F-49A4-8A22-F3970F49C452}"/>
              </a:ext>
            </a:extLst>
          </p:cNvPr>
          <p:cNvSpPr txBox="1"/>
          <p:nvPr/>
        </p:nvSpPr>
        <p:spPr>
          <a:xfrm>
            <a:off x="3409863" y="3480639"/>
            <a:ext cx="7128000" cy="707886"/>
          </a:xfrm>
          <a:prstGeom prst="rect">
            <a:avLst/>
          </a:prstGeom>
          <a:noFill/>
        </p:spPr>
        <p:txBody>
          <a:bodyPr wrap="square">
            <a:spAutoFit/>
          </a:bodyPr>
          <a:lstStyle/>
          <a:p>
            <a:pPr eaLnBrk="1" fontAlgn="auto" hangingPunct="1">
              <a:spcBef>
                <a:spcPts val="0"/>
              </a:spcBef>
              <a:spcAft>
                <a:spcPts val="0"/>
              </a:spcAft>
              <a:defRPr/>
            </a:pPr>
            <a:r>
              <a:rPr lang="ja-JP" altLang="en-US" sz="4000" b="1" dirty="0">
                <a:latin typeface="UD デジタル 教科書体 NP-B" panose="02020700000000000000" pitchFamily="18" charset="-128"/>
                <a:ea typeface="UD デジタル 教科書体 NP-B" panose="02020700000000000000" pitchFamily="18" charset="-128"/>
              </a:rPr>
              <a:t>続いては各フェイズの実践へ</a:t>
            </a:r>
            <a:endParaRPr lang="zh-CN" altLang="en-US" sz="40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65091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7" name="Picture 42">
            <a:extLst>
              <a:ext uri="{FF2B5EF4-FFF2-40B4-BE49-F238E27FC236}">
                <a16:creationId xmlns:a16="http://schemas.microsoft.com/office/drawing/2014/main" id="{3521846F-8769-4F41-97B6-821F5700E6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32116" y="4205182"/>
            <a:ext cx="1848921"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よりよく生きる</a:t>
            </a:r>
          </a:p>
        </p:txBody>
      </p:sp>
      <p:sp>
        <p:nvSpPr>
          <p:cNvPr id="15" name="テキスト ボックス 14"/>
          <p:cNvSpPr txBox="1"/>
          <p:nvPr/>
        </p:nvSpPr>
        <p:spPr>
          <a:xfrm>
            <a:off x="2398763" y="4205182"/>
            <a:ext cx="1557667"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他者との協働</a:t>
            </a:r>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spTree>
    <p:extLst>
      <p:ext uri="{BB962C8B-B14F-4D97-AF65-F5344CB8AC3E}">
        <p14:creationId xmlns:p14="http://schemas.microsoft.com/office/powerpoint/2010/main" val="34757305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8" name="Picture 42">
            <a:extLst>
              <a:ext uri="{FF2B5EF4-FFF2-40B4-BE49-F238E27FC236}">
                <a16:creationId xmlns:a16="http://schemas.microsoft.com/office/drawing/2014/main" id="{BF00216B-9FE6-402E-A548-1C07873482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32116" y="4205182"/>
            <a:ext cx="1848921"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よりよく生きる</a:t>
            </a:r>
          </a:p>
        </p:txBody>
      </p:sp>
      <p:sp>
        <p:nvSpPr>
          <p:cNvPr id="15" name="テキスト ボックス 14"/>
          <p:cNvSpPr txBox="1"/>
          <p:nvPr/>
        </p:nvSpPr>
        <p:spPr>
          <a:xfrm>
            <a:off x="2398763" y="4205182"/>
            <a:ext cx="1557667"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他者との協働</a:t>
            </a:r>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pic>
        <p:nvPicPr>
          <p:cNvPr id="17" name="Picture 8">
            <a:extLst>
              <a:ext uri="{FF2B5EF4-FFF2-40B4-BE49-F238E27FC236}">
                <a16:creationId xmlns:a16="http://schemas.microsoft.com/office/drawing/2014/main" id="{52FA895B-6C52-5244-903E-D79120B4E9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188" y="5125336"/>
            <a:ext cx="8077200" cy="1647144"/>
          </a:xfrm>
          <a:prstGeom prst="rect">
            <a:avLst/>
          </a:prstGeom>
        </p:spPr>
      </p:pic>
      <p:sp>
        <p:nvSpPr>
          <p:cNvPr id="4" name="テキスト ボックス 3"/>
          <p:cNvSpPr txBox="1"/>
          <p:nvPr/>
        </p:nvSpPr>
        <p:spPr>
          <a:xfrm>
            <a:off x="44666" y="5607343"/>
            <a:ext cx="6731491" cy="646331"/>
          </a:xfrm>
          <a:prstGeom prst="rect">
            <a:avLst/>
          </a:prstGeom>
          <a:noFill/>
        </p:spPr>
        <p:txBody>
          <a:bodyPr wrap="square" rtlCol="0">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９年間の教育課程を通して育成</a:t>
            </a:r>
          </a:p>
        </p:txBody>
      </p:sp>
    </p:spTree>
    <p:extLst>
      <p:ext uri="{BB962C8B-B14F-4D97-AF65-F5344CB8AC3E}">
        <p14:creationId xmlns:p14="http://schemas.microsoft.com/office/powerpoint/2010/main" val="39820612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8" name="Picture 42">
            <a:extLst>
              <a:ext uri="{FF2B5EF4-FFF2-40B4-BE49-F238E27FC236}">
                <a16:creationId xmlns:a16="http://schemas.microsoft.com/office/drawing/2014/main" id="{CA194EB2-82D6-433D-9919-305925BA16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32116" y="4205182"/>
            <a:ext cx="1848921"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よりよく生きる</a:t>
            </a:r>
          </a:p>
        </p:txBody>
      </p:sp>
      <p:sp>
        <p:nvSpPr>
          <p:cNvPr id="15" name="テキスト ボックス 14"/>
          <p:cNvSpPr txBox="1"/>
          <p:nvPr/>
        </p:nvSpPr>
        <p:spPr>
          <a:xfrm>
            <a:off x="2398763" y="4205182"/>
            <a:ext cx="1557667"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他者との協働</a:t>
            </a:r>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pic>
        <p:nvPicPr>
          <p:cNvPr id="19" name="Picture 8">
            <a:extLst>
              <a:ext uri="{FF2B5EF4-FFF2-40B4-BE49-F238E27FC236}">
                <a16:creationId xmlns:a16="http://schemas.microsoft.com/office/drawing/2014/main" id="{52FA895B-6C52-5244-903E-D79120B4E9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188" y="5125336"/>
            <a:ext cx="8077200" cy="1647144"/>
          </a:xfrm>
          <a:prstGeom prst="rect">
            <a:avLst/>
          </a:prstGeom>
        </p:spPr>
      </p:pic>
      <p:sp>
        <p:nvSpPr>
          <p:cNvPr id="4" name="テキスト ボックス 3"/>
          <p:cNvSpPr txBox="1"/>
          <p:nvPr/>
        </p:nvSpPr>
        <p:spPr>
          <a:xfrm>
            <a:off x="409683" y="5670713"/>
            <a:ext cx="5791795" cy="646331"/>
          </a:xfrm>
          <a:prstGeom prst="rect">
            <a:avLst/>
          </a:prstGeom>
          <a:noFill/>
        </p:spPr>
        <p:txBody>
          <a:bodyPr wrap="square" rtlCol="0">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「社会創生プロジェクト」</a:t>
            </a:r>
          </a:p>
        </p:txBody>
      </p:sp>
    </p:spTree>
    <p:extLst>
      <p:ext uri="{BB962C8B-B14F-4D97-AF65-F5344CB8AC3E}">
        <p14:creationId xmlns:p14="http://schemas.microsoft.com/office/powerpoint/2010/main" val="25811659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CAB3C9E-8B5A-6845-BE6A-A38C8C4239D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17" name="Picture 42">
            <a:extLst>
              <a:ext uri="{FF2B5EF4-FFF2-40B4-BE49-F238E27FC236}">
                <a16:creationId xmlns:a16="http://schemas.microsoft.com/office/drawing/2014/main" id="{D9C84606-49B8-48BE-9466-A4B3A60691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534785">
            <a:off x="4974927" y="-661434"/>
            <a:ext cx="6840284" cy="7724104"/>
          </a:xfrm>
          <a:prstGeom prst="rect">
            <a:avLst/>
          </a:prstGeom>
        </p:spPr>
      </p:pic>
      <p:sp>
        <p:nvSpPr>
          <p:cNvPr id="44" name="TextBox 43">
            <a:extLst>
              <a:ext uri="{FF2B5EF4-FFF2-40B4-BE49-F238E27FC236}">
                <a16:creationId xmlns:a16="http://schemas.microsoft.com/office/drawing/2014/main" id="{9CEED9F7-7F17-6A40-A0DE-7BB873C986FC}"/>
              </a:ext>
            </a:extLst>
          </p:cNvPr>
          <p:cNvSpPr txBox="1"/>
          <p:nvPr/>
        </p:nvSpPr>
        <p:spPr>
          <a:xfrm>
            <a:off x="6066365" y="1307128"/>
            <a:ext cx="4988023" cy="3170099"/>
          </a:xfrm>
          <a:prstGeom prst="rect">
            <a:avLst/>
          </a:prstGeom>
          <a:noFill/>
        </p:spPr>
        <p:txBody>
          <a:bodyPr wrap="square" rtlCol="0">
            <a:spAutoFit/>
          </a:bodyPr>
          <a:lstStyle/>
          <a:p>
            <a:pPr algn="ctr">
              <a:lnSpc>
                <a:spcPts val="4800"/>
              </a:lnSpc>
            </a:pPr>
            <a:r>
              <a:rPr lang="ja-JP" altLang="en-US"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rPr>
              <a:t>２１世紀社会</a:t>
            </a:r>
            <a:endParaRPr lang="en-US" altLang="ja-JP" sz="6000" b="1" dirty="0">
              <a:solidFill>
                <a:schemeClr val="bg1"/>
              </a:solidFill>
              <a:latin typeface="UD デジタル 教科書体 NP-B" panose="02020700000000000000" pitchFamily="18" charset="-128"/>
              <a:ea typeface="UD デジタル 教科書体 NP-B" panose="02020700000000000000" pitchFamily="18" charset="-128"/>
              <a:cs typeface="Nunito Bold" charset="0"/>
            </a:endParaRPr>
          </a:p>
          <a:p>
            <a:pPr algn="ctr">
              <a:lnSpc>
                <a:spcPts val="4800"/>
              </a:lnSpc>
            </a:pP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先行き不透明</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ctr">
              <a:lnSpc>
                <a:spcPts val="4800"/>
              </a:lnSpc>
            </a:pP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rPr>
              <a:t>将来の予測が困難</a:t>
            </a:r>
            <a:endPar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cs typeface="Nunito Bold" charset="0"/>
            </a:endParaRPr>
          </a:p>
          <a:p>
            <a:pPr algn="r">
              <a:lnSpc>
                <a:spcPts val="4800"/>
              </a:lnSpc>
            </a:pPr>
            <a:endParaRPr lang="en-US" sz="4667" b="1" dirty="0">
              <a:solidFill>
                <a:schemeClr val="bg1"/>
              </a:solidFill>
              <a:latin typeface="Montserrat Bold"/>
              <a:ea typeface="Nunito Bold" charset="0"/>
              <a:cs typeface="Nunito Bold" charset="0"/>
            </a:endParaRPr>
          </a:p>
        </p:txBody>
      </p:sp>
      <p:sp>
        <p:nvSpPr>
          <p:cNvPr id="5" name="テキスト ボックス 4"/>
          <p:cNvSpPr txBox="1"/>
          <p:nvPr/>
        </p:nvSpPr>
        <p:spPr>
          <a:xfrm>
            <a:off x="200301" y="191899"/>
            <a:ext cx="7994467" cy="923330"/>
          </a:xfrm>
          <a:prstGeom prst="rect">
            <a:avLst/>
          </a:prstGeom>
          <a:noFill/>
        </p:spPr>
        <p:txBody>
          <a:bodyPr wrap="square" rtlCol="0">
            <a:sp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研究開発課題</a:t>
            </a:r>
          </a:p>
        </p:txBody>
      </p:sp>
      <p:sp>
        <p:nvSpPr>
          <p:cNvPr id="6" name="Freeform 48">
            <a:extLst>
              <a:ext uri="{FF2B5EF4-FFF2-40B4-BE49-F238E27FC236}">
                <a16:creationId xmlns:a16="http://schemas.microsoft.com/office/drawing/2014/main" id="{5FCE667E-8558-4BAE-8A54-D79D3B8F34D3}"/>
              </a:ext>
            </a:extLst>
          </p:cNvPr>
          <p:cNvSpPr/>
          <p:nvPr/>
        </p:nvSpPr>
        <p:spPr>
          <a:xfrm rot="5400000">
            <a:off x="2107385" y="2917462"/>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8" name="Freeform 49">
            <a:extLst>
              <a:ext uri="{FF2B5EF4-FFF2-40B4-BE49-F238E27FC236}">
                <a16:creationId xmlns:a16="http://schemas.microsoft.com/office/drawing/2014/main" id="{CAC74E0F-BD76-4CBF-BB73-652150B9AA15}"/>
              </a:ext>
            </a:extLst>
          </p:cNvPr>
          <p:cNvSpPr/>
          <p:nvPr/>
        </p:nvSpPr>
        <p:spPr>
          <a:xfrm rot="5400000">
            <a:off x="1182946" y="3206032"/>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10" name="Freeform 47">
            <a:extLst>
              <a:ext uri="{FF2B5EF4-FFF2-40B4-BE49-F238E27FC236}">
                <a16:creationId xmlns:a16="http://schemas.microsoft.com/office/drawing/2014/main" id="{F0675B6B-A8AD-4BE4-B06D-F5AFC5AFDCC2}"/>
              </a:ext>
            </a:extLst>
          </p:cNvPr>
          <p:cNvSpPr/>
          <p:nvPr/>
        </p:nvSpPr>
        <p:spPr>
          <a:xfrm rot="4712951">
            <a:off x="3311546" y="2139270"/>
            <a:ext cx="1709006" cy="2845344"/>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rgbClr val="FF9999"/>
          </a:solidFill>
          <a:ln>
            <a:solidFill>
              <a:srgbClr val="FF9999"/>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sz="2701"/>
          </a:p>
        </p:txBody>
      </p:sp>
      <p:sp>
        <p:nvSpPr>
          <p:cNvPr id="2" name="正方形/長方形 1"/>
          <p:cNvSpPr/>
          <p:nvPr/>
        </p:nvSpPr>
        <p:spPr>
          <a:xfrm>
            <a:off x="252553" y="4105686"/>
            <a:ext cx="1882299" cy="1276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14603" y="4105686"/>
            <a:ext cx="1882299" cy="127621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67164" y="4105685"/>
            <a:ext cx="2030082" cy="1276211"/>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32116" y="4205182"/>
            <a:ext cx="1848921"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よりよく生きる</a:t>
            </a:r>
          </a:p>
        </p:txBody>
      </p:sp>
      <p:sp>
        <p:nvSpPr>
          <p:cNvPr id="15" name="テキスト ボックス 14"/>
          <p:cNvSpPr txBox="1"/>
          <p:nvPr/>
        </p:nvSpPr>
        <p:spPr>
          <a:xfrm>
            <a:off x="2398763" y="4205182"/>
            <a:ext cx="1557667"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他者との協働</a:t>
            </a:r>
          </a:p>
        </p:txBody>
      </p:sp>
      <p:sp>
        <p:nvSpPr>
          <p:cNvPr id="16" name="テキスト ボックス 15"/>
          <p:cNvSpPr txBox="1"/>
          <p:nvPr/>
        </p:nvSpPr>
        <p:spPr>
          <a:xfrm>
            <a:off x="4176653" y="4261171"/>
            <a:ext cx="2183612" cy="954107"/>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社会に提言</a:t>
            </a:r>
            <a:endParaRPr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社会に貢献</a:t>
            </a:r>
          </a:p>
        </p:txBody>
      </p:sp>
      <p:pic>
        <p:nvPicPr>
          <p:cNvPr id="18" name="Picture 2">
            <a:extLst>
              <a:ext uri="{FF2B5EF4-FFF2-40B4-BE49-F238E27FC236}">
                <a16:creationId xmlns:a16="http://schemas.microsoft.com/office/drawing/2014/main" id="{D99C71D7-49EE-CD4F-9169-55F1D77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621034" y="2247524"/>
            <a:ext cx="1175666" cy="7264400"/>
          </a:xfrm>
          <a:prstGeom prst="rect">
            <a:avLst/>
          </a:prstGeom>
        </p:spPr>
      </p:pic>
      <p:sp>
        <p:nvSpPr>
          <p:cNvPr id="19" name="テキスト ボックス 18"/>
          <p:cNvSpPr txBox="1"/>
          <p:nvPr/>
        </p:nvSpPr>
        <p:spPr>
          <a:xfrm>
            <a:off x="670054" y="5665532"/>
            <a:ext cx="5815413" cy="523220"/>
          </a:xfrm>
          <a:prstGeom prst="rect">
            <a:avLst/>
          </a:prstGeom>
          <a:noFill/>
        </p:spPr>
        <p:txBody>
          <a:bodyPr wrap="square" rtlCol="0">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福大附属版キー・コンピテンシー</a:t>
            </a:r>
            <a:endParaRPr kumimoji="1" lang="ja-JP" altLang="en-US" sz="2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564636569"/>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TotalTime>
  <Words>3484</Words>
  <Application>Microsoft Office PowerPoint</Application>
  <PresentationFormat>ワイド画面</PresentationFormat>
  <Paragraphs>573</Paragraphs>
  <Slides>55</Slides>
  <Notes>55</Notes>
  <HiddenSlides>0</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55</vt:i4>
      </vt:variant>
    </vt:vector>
  </HeadingPairs>
  <TitlesOfParts>
    <vt:vector size="77" baseType="lpstr">
      <vt:lpstr>等线</vt:lpstr>
      <vt:lpstr>ＤＦ特太ゴシック体</vt:lpstr>
      <vt:lpstr>맑은 고딕</vt:lpstr>
      <vt:lpstr>Montserrat Bold</vt:lpstr>
      <vt:lpstr>ＭＳ Ｐゴシック</vt:lpstr>
      <vt:lpstr>Nunito Bold</vt:lpstr>
      <vt:lpstr>Roboto Regular</vt:lpstr>
      <vt:lpstr>UD デジタル 教科書体 N-B</vt:lpstr>
      <vt:lpstr>UD デジタル 教科書体 NK-B</vt:lpstr>
      <vt:lpstr>UD デジタル 教科書体 NK-R</vt:lpstr>
      <vt:lpstr>UD デジタル 教科書体 NP-B</vt:lpstr>
      <vt:lpstr>UD デジタル 教科書体 NP-R</vt:lpstr>
      <vt:lpstr>UD デジタル 教科書体 N-R</vt:lpstr>
      <vt:lpstr>メイリオ</vt:lpstr>
      <vt:lpstr>游ゴシック</vt:lpstr>
      <vt:lpstr>游ゴシック Light</vt:lpstr>
      <vt:lpstr>Arial</vt:lpstr>
      <vt:lpstr>Calibri</vt:lpstr>
      <vt:lpstr>Impact</vt:lpstr>
      <vt:lpstr>Times New Roman</vt:lpstr>
      <vt:lpstr>Trebuchet MS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川﨑 耕介</dc:creator>
  <cp:lastModifiedBy>藤川 洋平</cp:lastModifiedBy>
  <cp:revision>149</cp:revision>
  <cp:lastPrinted>2021-06-04T23:47:36Z</cp:lastPrinted>
  <dcterms:created xsi:type="dcterms:W3CDTF">2020-11-10T03:03:15Z</dcterms:created>
  <dcterms:modified xsi:type="dcterms:W3CDTF">2021-06-09T00:58:46Z</dcterms:modified>
</cp:coreProperties>
</file>