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32"/>
  </p:notesMasterIdLst>
  <p:handoutMasterIdLst>
    <p:handoutMasterId r:id="rId33"/>
  </p:handoutMasterIdLst>
  <p:sldIdLst>
    <p:sldId id="707" r:id="rId2"/>
    <p:sldId id="694" r:id="rId3"/>
    <p:sldId id="269" r:id="rId4"/>
    <p:sldId id="271" r:id="rId5"/>
    <p:sldId id="270" r:id="rId6"/>
    <p:sldId id="703" r:id="rId7"/>
    <p:sldId id="272" r:id="rId8"/>
    <p:sldId id="704" r:id="rId9"/>
    <p:sldId id="273" r:id="rId10"/>
    <p:sldId id="274" r:id="rId11"/>
    <p:sldId id="305" r:id="rId12"/>
    <p:sldId id="275" r:id="rId13"/>
    <p:sldId id="705" r:id="rId14"/>
    <p:sldId id="278" r:id="rId15"/>
    <p:sldId id="700" r:id="rId16"/>
    <p:sldId id="295" r:id="rId17"/>
    <p:sldId id="308" r:id="rId18"/>
    <p:sldId id="296" r:id="rId19"/>
    <p:sldId id="311" r:id="rId20"/>
    <p:sldId id="301" r:id="rId21"/>
    <p:sldId id="302" r:id="rId22"/>
    <p:sldId id="714" r:id="rId23"/>
    <p:sldId id="715" r:id="rId24"/>
    <p:sldId id="717" r:id="rId25"/>
    <p:sldId id="709" r:id="rId26"/>
    <p:sldId id="716" r:id="rId27"/>
    <p:sldId id="710" r:id="rId28"/>
    <p:sldId id="718" r:id="rId29"/>
    <p:sldId id="722" r:id="rId30"/>
    <p:sldId id="721" r:id="rId3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1902" initials="8" lastIdx="1" clrIdx="0">
    <p:extLst>
      <p:ext uri="{19B8F6BF-5375-455C-9EA6-DF929625EA0E}">
        <p15:presenceInfo xmlns:p15="http://schemas.microsoft.com/office/powerpoint/2012/main" userId="8190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16D"/>
    <a:srgbClr val="FFCC00"/>
    <a:srgbClr val="FF99FF"/>
    <a:srgbClr val="FFFFFF"/>
    <a:srgbClr val="FFFF99"/>
    <a:srgbClr val="9CC7E8"/>
    <a:srgbClr val="B17ED8"/>
    <a:srgbClr val="FFE67D"/>
    <a:srgbClr val="FFCC99"/>
    <a:srgbClr val="C0FA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84" autoAdjust="0"/>
    <p:restoredTop sz="64324" autoAdjust="0"/>
  </p:normalViewPr>
  <p:slideViewPr>
    <p:cSldViewPr snapToGrid="0">
      <p:cViewPr varScale="1">
        <p:scale>
          <a:sx n="47" d="100"/>
          <a:sy n="47" d="100"/>
        </p:scale>
        <p:origin x="1806"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70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19A37AD-90DC-4F58-81F5-69C4C3BEC5FD}" type="datetimeFigureOut">
              <a:rPr kumimoji="1" lang="ja-JP" altLang="en-US" smtClean="0"/>
              <a:t>2021/6/9</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AD253241-E956-4E1A-99F7-9AEDD6064B75}" type="slidenum">
              <a:rPr kumimoji="1" lang="ja-JP" altLang="en-US" smtClean="0"/>
              <a:t>‹#›</a:t>
            </a:fld>
            <a:endParaRPr kumimoji="1" lang="ja-JP" altLang="en-US"/>
          </a:p>
        </p:txBody>
      </p:sp>
    </p:spTree>
    <p:extLst>
      <p:ext uri="{BB962C8B-B14F-4D97-AF65-F5344CB8AC3E}">
        <p14:creationId xmlns:p14="http://schemas.microsoft.com/office/powerpoint/2010/main" val="734157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E942B35-EA21-4130-98E5-2FFE560526BB}" type="datetimeFigureOut">
              <a:rPr kumimoji="1" lang="ja-JP" altLang="en-US" smtClean="0"/>
              <a:t>2021/6/9</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68C7DC2-7C73-4866-A050-C34F474E5CE9}" type="slidenum">
              <a:rPr kumimoji="1" lang="ja-JP" altLang="en-US" smtClean="0"/>
              <a:t>‹#›</a:t>
            </a:fld>
            <a:endParaRPr kumimoji="1" lang="ja-JP" altLang="en-US"/>
          </a:p>
        </p:txBody>
      </p:sp>
    </p:spTree>
    <p:extLst>
      <p:ext uri="{BB962C8B-B14F-4D97-AF65-F5344CB8AC3E}">
        <p14:creationId xmlns:p14="http://schemas.microsoft.com/office/powerpoint/2010/main" val="10443801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こんにちは、福井大学教育学部附属幼稚園　研究主任の上田です。</a:t>
            </a:r>
            <a:endParaRPr kumimoji="1" lang="en-US" altLang="ja-JP" dirty="0"/>
          </a:p>
          <a:p>
            <a:r>
              <a:rPr kumimoji="1" lang="ja-JP" altLang="en-US" dirty="0"/>
              <a:t>今から幼稚園の研究概要について説明させていただきます。</a:t>
            </a:r>
            <a:endParaRPr kumimoji="1" lang="en-US" altLang="ja-JP" dirty="0"/>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1</a:t>
            </a:fld>
            <a:endParaRPr kumimoji="1" lang="ja-JP" altLang="en-US"/>
          </a:p>
        </p:txBody>
      </p:sp>
    </p:spTree>
    <p:extLst>
      <p:ext uri="{BB962C8B-B14F-4D97-AF65-F5344CB8AC3E}">
        <p14:creationId xmlns:p14="http://schemas.microsoft.com/office/powerpoint/2010/main" val="3642152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そして、感情が芽生えたことで、もっと関わりたい、知りたいという思いが強くなります。</a:t>
            </a:r>
            <a:endParaRPr kumimoji="1" lang="en-US" altLang="ja-JP" dirty="0"/>
          </a:p>
          <a:p>
            <a:r>
              <a:rPr kumimoji="1" lang="ja-JP" altLang="en-US" dirty="0"/>
              <a:t>すると今まで気付かなかったところまで目がいくようになります。</a:t>
            </a:r>
            <a:endParaRPr kumimoji="1" lang="en-US" altLang="ja-JP" dirty="0"/>
          </a:p>
          <a:p>
            <a:r>
              <a:rPr kumimoji="1" lang="ja-JP" altLang="en-US" dirty="0"/>
              <a:t>★ダンゴムシのお腹にある白い点々が赤ちゃんであること</a:t>
            </a:r>
            <a:endParaRPr kumimoji="1" lang="en-US" altLang="ja-JP" dirty="0"/>
          </a:p>
          <a:p>
            <a:r>
              <a:rPr kumimoji="1" lang="ja-JP" altLang="en-US" dirty="0"/>
              <a:t>★ダンゴムシによく似た虫がいることなどです。</a:t>
            </a:r>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10</a:t>
            </a:fld>
            <a:endParaRPr kumimoji="1" lang="ja-JP" altLang="en-US"/>
          </a:p>
        </p:txBody>
      </p:sp>
    </p:spTree>
    <p:extLst>
      <p:ext uri="{BB962C8B-B14F-4D97-AF65-F5344CB8AC3E}">
        <p14:creationId xmlns:p14="http://schemas.microsoft.com/office/powerpoint/2010/main" val="3020055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ダンゴムシに興味を深めていく中で、★自らもっと調べてみようとしたり、★自分なりに製作として表現したり、★踊りとしてダンゴ虫の動きをまねしたりと自らの動きや表現に</a:t>
            </a:r>
            <a:r>
              <a:rPr kumimoji="1" lang="ja-JP" altLang="en-US" dirty="0" smtClean="0"/>
              <a:t>つながっていきます</a:t>
            </a:r>
            <a:r>
              <a:rPr kumimoji="1" lang="ja-JP" altLang="en-US" dirty="0"/>
              <a:t>。</a:t>
            </a:r>
          </a:p>
        </p:txBody>
      </p:sp>
      <p:sp>
        <p:nvSpPr>
          <p:cNvPr id="4" name="スライド番号プレースホルダー 3"/>
          <p:cNvSpPr>
            <a:spLocks noGrp="1"/>
          </p:cNvSpPr>
          <p:nvPr>
            <p:ph type="sldNum" sz="quarter" idx="10"/>
          </p:nvPr>
        </p:nvSpPr>
        <p:spPr/>
        <p:txBody>
          <a:bodyPr/>
          <a:lstStyle/>
          <a:p>
            <a:fld id="{068C7DC2-7C73-4866-A050-C34F474E5CE9}" type="slidenum">
              <a:rPr kumimoji="1" lang="ja-JP" altLang="en-US" smtClean="0"/>
              <a:t>11</a:t>
            </a:fld>
            <a:endParaRPr kumimoji="1" lang="ja-JP" altLang="en-US"/>
          </a:p>
        </p:txBody>
      </p:sp>
    </p:spTree>
    <p:extLst>
      <p:ext uri="{BB962C8B-B14F-4D97-AF65-F5344CB8AC3E}">
        <p14:creationId xmlns:p14="http://schemas.microsoft.com/office/powerpoint/2010/main" val="3663611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そして、もっとダンゴムシと一緒にいたくて、自分たちで世話をするためにあれこれ考えます。</a:t>
            </a:r>
            <a:endParaRPr kumimoji="1" lang="en-US" altLang="ja-JP" dirty="0"/>
          </a:p>
          <a:p>
            <a:r>
              <a:rPr kumimoji="1" lang="ja-JP" altLang="en-US" dirty="0"/>
              <a:t>自分たちの力を発揮しようとするのです。</a:t>
            </a:r>
            <a:endParaRPr kumimoji="1" lang="en-US" altLang="ja-JP" dirty="0"/>
          </a:p>
          <a:p>
            <a:r>
              <a:rPr kumimoji="1" lang="ja-JP" altLang="en-US" dirty="0"/>
              <a:t>★今までに知ったこと、失敗なども踏まえながら、家からきゅうりも持ってきて、枯れ葉をあつめるようになりました。</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12</a:t>
            </a:fld>
            <a:endParaRPr kumimoji="1" lang="ja-JP" altLang="en-US"/>
          </a:p>
        </p:txBody>
      </p:sp>
    </p:spTree>
    <p:extLst>
      <p:ext uri="{BB962C8B-B14F-4D97-AF65-F5344CB8AC3E}">
        <p14:creationId xmlns:p14="http://schemas.microsoft.com/office/powerpoint/2010/main" val="3353846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ここでいう好きになるとは、幼児なりに対象に出会い、かかわり、気づきを重ねながら、主体的に向きあい、その中で自分なりの力を発揮しようとしていくこと、です。</a:t>
            </a:r>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13</a:t>
            </a:fld>
            <a:endParaRPr kumimoji="1" lang="ja-JP" altLang="en-US"/>
          </a:p>
        </p:txBody>
      </p:sp>
    </p:spTree>
    <p:extLst>
      <p:ext uri="{BB962C8B-B14F-4D97-AF65-F5344CB8AC3E}">
        <p14:creationId xmlns:p14="http://schemas.microsoft.com/office/powerpoint/2010/main" val="3332599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出会い、気付き、好きになっていくプロセスとしてとらえると、</a:t>
            </a:r>
            <a:endParaRPr kumimoji="1" lang="en-US" altLang="ja-JP" dirty="0"/>
          </a:p>
          <a:p>
            <a:r>
              <a:rPr kumimoji="1" lang="ja-JP" altLang="en-US" dirty="0"/>
              <a:t>★出会いを通して、★様々なことに気付き、</a:t>
            </a:r>
            <a:endParaRPr kumimoji="1" lang="en-US" altLang="ja-JP" dirty="0"/>
          </a:p>
          <a:p>
            <a:r>
              <a:rPr kumimoji="1" lang="ja-JP" altLang="en-US" dirty="0"/>
              <a:t>★面白い、楽しい、不思議などの情意が生まれ、</a:t>
            </a:r>
            <a:endParaRPr kumimoji="1" lang="en-US" altLang="ja-JP" dirty="0"/>
          </a:p>
          <a:p>
            <a:r>
              <a:rPr kumimoji="1" lang="ja-JP" altLang="en-US" dirty="0"/>
              <a:t>そこからまた新たな出会いを生み、新たな</a:t>
            </a:r>
            <a:r>
              <a:rPr kumimoji="1" lang="ja-JP" altLang="en-US" dirty="0" smtClean="0"/>
              <a:t>気付きも生まれます</a:t>
            </a:r>
            <a:r>
              <a:rPr kumimoji="1" lang="ja-JP" altLang="en-US" dirty="0"/>
              <a:t>。</a:t>
            </a:r>
            <a:endParaRPr kumimoji="1" lang="en-US" altLang="ja-JP" dirty="0"/>
          </a:p>
          <a:p>
            <a:r>
              <a:rPr kumimoji="1" lang="ja-JP" altLang="en-US" dirty="0"/>
              <a:t>★それらの気付きを重ねながら、★次はもっとこうしてみようと自分たちで遊びを作り出していきます。</a:t>
            </a:r>
            <a:endParaRPr kumimoji="1" lang="en-US" altLang="ja-JP" dirty="0"/>
          </a:p>
          <a:p>
            <a:endParaRPr kumimoji="1" lang="en-US" altLang="ja-JP" dirty="0"/>
          </a:p>
          <a:p>
            <a:r>
              <a:rPr kumimoji="1" lang="ja-JP" altLang="en-US" dirty="0"/>
              <a:t>★つまり出会いと気付きを繰り返し、重ねていくことで、思いが生まれ、高まり、自分の力を発揮していく中で、遊びの質自体が変化していくのです。</a:t>
            </a:r>
            <a:endParaRPr kumimoji="1" lang="en-US" altLang="ja-JP" dirty="0"/>
          </a:p>
          <a:p>
            <a:r>
              <a:rPr kumimoji="1" lang="ja-JP" altLang="en-US" dirty="0"/>
              <a:t>遊びの質の変化は、遊びの中の学びの深まりともいうことができます。</a:t>
            </a:r>
            <a:endParaRPr kumimoji="1" lang="en-US" altLang="ja-JP" dirty="0"/>
          </a:p>
          <a:p>
            <a:r>
              <a:rPr kumimoji="1" lang="ja-JP" altLang="en-US" dirty="0"/>
              <a:t>そして、その自ら遊びこむプロセスを通して、遊びの中で幼児の中に様々な★資質能力が育まれていきます。</a:t>
            </a:r>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14</a:t>
            </a:fld>
            <a:endParaRPr kumimoji="1" lang="ja-JP" altLang="en-US"/>
          </a:p>
        </p:txBody>
      </p:sp>
    </p:spTree>
    <p:extLst>
      <p:ext uri="{BB962C8B-B14F-4D97-AF65-F5344CB8AC3E}">
        <p14:creationId xmlns:p14="http://schemas.microsoft.com/office/powerpoint/2010/main" val="851345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昨年度から様々な事例を収集していき研究を重ね、自ら出会い、気づき、好きになっていく中で、幼児にどのような資質・能力が育まれていくのか。</a:t>
            </a:r>
            <a:endParaRPr kumimoji="1" lang="en-US" altLang="ja-JP" dirty="0"/>
          </a:p>
          <a:p>
            <a:r>
              <a:rPr kumimoji="1" lang="ja-JP" altLang="en-US" dirty="0"/>
              <a:t>それを各年齢ごとの事例を通して探っていきました</a:t>
            </a:r>
          </a:p>
        </p:txBody>
      </p:sp>
      <p:sp>
        <p:nvSpPr>
          <p:cNvPr id="4" name="スライド番号プレースホルダー 3"/>
          <p:cNvSpPr>
            <a:spLocks noGrp="1"/>
          </p:cNvSpPr>
          <p:nvPr>
            <p:ph type="sldNum" sz="quarter" idx="10"/>
          </p:nvPr>
        </p:nvSpPr>
        <p:spPr/>
        <p:txBody>
          <a:bodyPr/>
          <a:lstStyle/>
          <a:p>
            <a:fld id="{068C7DC2-7C73-4866-A050-C34F474E5CE9}" type="slidenum">
              <a:rPr kumimoji="1" lang="ja-JP" altLang="en-US" smtClean="0"/>
              <a:t>15</a:t>
            </a:fld>
            <a:endParaRPr kumimoji="1" lang="ja-JP" altLang="en-US"/>
          </a:p>
        </p:txBody>
      </p:sp>
    </p:spTree>
    <p:extLst>
      <p:ext uri="{BB962C8B-B14F-4D97-AF65-F5344CB8AC3E}">
        <p14:creationId xmlns:p14="http://schemas.microsoft.com/office/powerpoint/2010/main" val="2652066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また、★一つの出会いから、子ども達にとっての気付きは人それぞれです。</a:t>
            </a:r>
            <a:endParaRPr kumimoji="1" lang="en-US" altLang="ja-JP" dirty="0"/>
          </a:p>
        </p:txBody>
      </p:sp>
      <p:sp>
        <p:nvSpPr>
          <p:cNvPr id="4" name="スライド番号プレースホルダー 3"/>
          <p:cNvSpPr>
            <a:spLocks noGrp="1"/>
          </p:cNvSpPr>
          <p:nvPr>
            <p:ph type="sldNum" sz="quarter" idx="10"/>
          </p:nvPr>
        </p:nvSpPr>
        <p:spPr/>
        <p:txBody>
          <a:bodyPr/>
          <a:lstStyle/>
          <a:p>
            <a:fld id="{068C7DC2-7C73-4866-A050-C34F474E5CE9}" type="slidenum">
              <a:rPr kumimoji="1" lang="ja-JP" altLang="en-US" smtClean="0"/>
              <a:t>16</a:t>
            </a:fld>
            <a:endParaRPr kumimoji="1" lang="ja-JP" altLang="en-US"/>
          </a:p>
        </p:txBody>
      </p:sp>
    </p:spTree>
    <p:extLst>
      <p:ext uri="{BB962C8B-B14F-4D97-AF65-F5344CB8AC3E}">
        <p14:creationId xmlns:p14="http://schemas.microsoft.com/office/powerpoint/2010/main" val="2577290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それぞれに、★家庭での経験、★興味関心、★見方、考え方が違うために、気づきもいろいろです。</a:t>
            </a:r>
          </a:p>
        </p:txBody>
      </p:sp>
      <p:sp>
        <p:nvSpPr>
          <p:cNvPr id="4" name="スライド番号プレースホルダー 3"/>
          <p:cNvSpPr>
            <a:spLocks noGrp="1"/>
          </p:cNvSpPr>
          <p:nvPr>
            <p:ph type="sldNum" sz="quarter" idx="10"/>
          </p:nvPr>
        </p:nvSpPr>
        <p:spPr/>
        <p:txBody>
          <a:bodyPr/>
          <a:lstStyle/>
          <a:p>
            <a:fld id="{068C7DC2-7C73-4866-A050-C34F474E5CE9}" type="slidenum">
              <a:rPr kumimoji="1" lang="ja-JP" altLang="en-US" smtClean="0"/>
              <a:t>17</a:t>
            </a:fld>
            <a:endParaRPr kumimoji="1" lang="ja-JP" altLang="en-US"/>
          </a:p>
        </p:txBody>
      </p:sp>
    </p:spTree>
    <p:extLst>
      <p:ext uri="{BB962C8B-B14F-4D97-AF65-F5344CB8AC3E}">
        <p14:creationId xmlns:p14="http://schemas.microsoft.com/office/powerpoint/2010/main" val="2902590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それらの多様な出会いを教師は受け止め、全体で共有したり、話し合ったりしながら、気付きを多様に広げ、深めていきます。</a:t>
            </a:r>
          </a:p>
        </p:txBody>
      </p:sp>
      <p:sp>
        <p:nvSpPr>
          <p:cNvPr id="4" name="スライド番号プレースホルダー 3"/>
          <p:cNvSpPr>
            <a:spLocks noGrp="1"/>
          </p:cNvSpPr>
          <p:nvPr>
            <p:ph type="sldNum" sz="quarter" idx="10"/>
          </p:nvPr>
        </p:nvSpPr>
        <p:spPr/>
        <p:txBody>
          <a:bodyPr/>
          <a:lstStyle/>
          <a:p>
            <a:fld id="{068C7DC2-7C73-4866-A050-C34F474E5CE9}" type="slidenum">
              <a:rPr kumimoji="1" lang="ja-JP" altLang="en-US" smtClean="0"/>
              <a:t>18</a:t>
            </a:fld>
            <a:endParaRPr kumimoji="1" lang="ja-JP" altLang="en-US"/>
          </a:p>
        </p:txBody>
      </p:sp>
    </p:spTree>
    <p:extLst>
      <p:ext uri="{BB962C8B-B14F-4D97-AF65-F5344CB8AC3E}">
        <p14:creationId xmlns:p14="http://schemas.microsoft.com/office/powerpoint/2010/main" val="3993242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そして、子ども達の今ある出会いを、★過去の出会いと新たな出会いとへとつなげ、★より気付きが深まっていくように★援助していく必要があります。</a:t>
            </a:r>
          </a:p>
        </p:txBody>
      </p:sp>
      <p:sp>
        <p:nvSpPr>
          <p:cNvPr id="4" name="スライド番号プレースホルダー 3"/>
          <p:cNvSpPr>
            <a:spLocks noGrp="1"/>
          </p:cNvSpPr>
          <p:nvPr>
            <p:ph type="sldNum" sz="quarter" idx="10"/>
          </p:nvPr>
        </p:nvSpPr>
        <p:spPr/>
        <p:txBody>
          <a:bodyPr/>
          <a:lstStyle/>
          <a:p>
            <a:fld id="{068C7DC2-7C73-4866-A050-C34F474E5CE9}" type="slidenum">
              <a:rPr kumimoji="1" lang="ja-JP" altLang="en-US" smtClean="0"/>
              <a:t>19</a:t>
            </a:fld>
            <a:endParaRPr kumimoji="1" lang="ja-JP" altLang="en-US"/>
          </a:p>
        </p:txBody>
      </p:sp>
    </p:spTree>
    <p:extLst>
      <p:ext uri="{BB962C8B-B14F-4D97-AF65-F5344CB8AC3E}">
        <p14:creationId xmlns:p14="http://schemas.microsoft.com/office/powerpoint/2010/main" val="276018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昨年度より附属幼稚園では「つながりが育む学びの深まり」</a:t>
            </a:r>
            <a:endParaRPr kumimoji="1" lang="en-US" altLang="ja-JP" dirty="0"/>
          </a:p>
          <a:p>
            <a:r>
              <a:rPr kumimoji="1" lang="ja-JP" altLang="en-US" dirty="0"/>
              <a:t>出会い、気付き、好きになるというテーマで研究を進めてきました。</a:t>
            </a:r>
          </a:p>
        </p:txBody>
      </p:sp>
      <p:sp>
        <p:nvSpPr>
          <p:cNvPr id="4" name="スライド番号プレースホルダー 3"/>
          <p:cNvSpPr>
            <a:spLocks noGrp="1"/>
          </p:cNvSpPr>
          <p:nvPr>
            <p:ph type="sldNum" sz="quarter" idx="10"/>
          </p:nvPr>
        </p:nvSpPr>
        <p:spPr/>
        <p:txBody>
          <a:bodyPr/>
          <a:lstStyle/>
          <a:p>
            <a:fld id="{068C7DC2-7C73-4866-A050-C34F474E5CE9}" type="slidenum">
              <a:rPr kumimoji="1" lang="ja-JP" altLang="en-US" smtClean="0"/>
              <a:t>2</a:t>
            </a:fld>
            <a:endParaRPr kumimoji="1" lang="ja-JP" altLang="en-US"/>
          </a:p>
        </p:txBody>
      </p:sp>
    </p:spTree>
    <p:extLst>
      <p:ext uri="{BB962C8B-B14F-4D97-AF65-F5344CB8AC3E}">
        <p14:creationId xmlns:p14="http://schemas.microsoft.com/office/powerpoint/2010/main" val="2247050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自分なりに気付いたことを、言葉や造形物、身体表現や音楽表現など様々な方法で表現することを楽しみます。</a:t>
            </a:r>
          </a:p>
        </p:txBody>
      </p:sp>
      <p:sp>
        <p:nvSpPr>
          <p:cNvPr id="4" name="スライド番号プレースホルダー 3"/>
          <p:cNvSpPr>
            <a:spLocks noGrp="1"/>
          </p:cNvSpPr>
          <p:nvPr>
            <p:ph type="sldNum" sz="quarter" idx="10"/>
          </p:nvPr>
        </p:nvSpPr>
        <p:spPr/>
        <p:txBody>
          <a:bodyPr/>
          <a:lstStyle/>
          <a:p>
            <a:fld id="{068C7DC2-7C73-4866-A050-C34F474E5CE9}" type="slidenum">
              <a:rPr kumimoji="1" lang="ja-JP" altLang="en-US" smtClean="0"/>
              <a:t>20</a:t>
            </a:fld>
            <a:endParaRPr kumimoji="1" lang="ja-JP" altLang="en-US"/>
          </a:p>
        </p:txBody>
      </p:sp>
    </p:spTree>
    <p:extLst>
      <p:ext uri="{BB962C8B-B14F-4D97-AF65-F5344CB8AC3E}">
        <p14:creationId xmlns:p14="http://schemas.microsoft.com/office/powerpoint/2010/main" val="3039875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出会い、気付き、表現をしていく中で、幼児の中に★面白いな、★素敵だな、かっこいいななどの感情が生まれ、</a:t>
            </a:r>
            <a:endParaRPr kumimoji="1" lang="en-US" altLang="ja-JP" dirty="0"/>
          </a:p>
          <a:p>
            <a:r>
              <a:rPr kumimoji="1" lang="ja-JP" altLang="en-US" dirty="0"/>
              <a:t>★自分にとっての大切なものになり、さらには</a:t>
            </a:r>
            <a:endParaRPr kumimoji="1" lang="en-US" altLang="ja-JP" dirty="0"/>
          </a:p>
          <a:p>
            <a:r>
              <a:rPr kumimoji="1" lang="ja-JP" altLang="en-US" dirty="0"/>
              <a:t>★もっとやってみたい！という次への意欲、探究へとつながっていきます。</a:t>
            </a:r>
            <a:endParaRPr kumimoji="1" lang="en-US" altLang="ja-JP" dirty="0"/>
          </a:p>
          <a:p>
            <a:r>
              <a:rPr kumimoji="1" lang="ja-JP" altLang="en-US" dirty="0"/>
              <a:t>★それらの意識の変容を「好きになる」と表現しています。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068C7DC2-7C73-4866-A050-C34F474E5CE9}" type="slidenum">
              <a:rPr kumimoji="1" lang="ja-JP" altLang="en-US" smtClean="0"/>
              <a:t>21</a:t>
            </a:fld>
            <a:endParaRPr kumimoji="1" lang="ja-JP" altLang="en-US"/>
          </a:p>
        </p:txBody>
      </p:sp>
    </p:spTree>
    <p:extLst>
      <p:ext uri="{BB962C8B-B14F-4D97-AF65-F5344CB8AC3E}">
        <p14:creationId xmlns:p14="http://schemas.microsoft.com/office/powerpoint/2010/main" val="4116700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★年長の秋になると、今までの自分なりに好きになってきた経験が、★遊びを通して重なり、★自分の力として発揮しながら、★自分なりに考え、★相手のために自分ができることを★</a:t>
            </a:r>
            <a:r>
              <a:rPr kumimoji="1" lang="ja-JP" altLang="en-US" dirty="0" smtClean="0"/>
              <a:t>お互い認め合いながら</a:t>
            </a:r>
            <a:r>
              <a:rPr kumimoji="1" lang="ja-JP" altLang="en-US" dirty="0"/>
              <a:t>、★協同していく場面が見られるようになります。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22</a:t>
            </a:fld>
            <a:endParaRPr kumimoji="1" lang="ja-JP" altLang="en-US"/>
          </a:p>
        </p:txBody>
      </p:sp>
    </p:spTree>
    <p:extLst>
      <p:ext uri="{BB962C8B-B14F-4D97-AF65-F5344CB8AC3E}">
        <p14:creationId xmlns:p14="http://schemas.microsoft.com/office/powerpoint/2010/main" val="319850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★それぞれの好きが集まり、それらが主体的な行動となって表れ、★個々や集団で自分たちの力を発揮しながら、コンサートごっことして、遊ぶ姿も見られました。</a:t>
            </a:r>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23</a:t>
            </a:fld>
            <a:endParaRPr kumimoji="1" lang="ja-JP" altLang="en-US"/>
          </a:p>
        </p:txBody>
      </p:sp>
    </p:spTree>
    <p:extLst>
      <p:ext uri="{BB962C8B-B14F-4D97-AF65-F5344CB8AC3E}">
        <p14:creationId xmlns:p14="http://schemas.microsoft.com/office/powerpoint/2010/main" val="2638271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その好きになったことを生かし学年共通の目的意識として取りくみ、遊びこむことでさらに遊びや学びを繰り上げていきます。</a:t>
            </a:r>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24</a:t>
            </a:fld>
            <a:endParaRPr kumimoji="1" lang="ja-JP" altLang="en-US"/>
          </a:p>
        </p:txBody>
      </p:sp>
    </p:spTree>
    <p:extLst>
      <p:ext uri="{BB962C8B-B14F-4D97-AF65-F5344CB8AC3E}">
        <p14:creationId xmlns:p14="http://schemas.microsoft.com/office/powerpoint/2010/main" val="3675230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幼稚園での遊びの中で、好きになったこと、好きになっていく過程で培ってきた力、幼児教育を通して学んだことを、学校生活でも力として発揮しつづけることができるように、附属幼稚園、附属義務教育学校でも幼小接続を進めています。</a:t>
            </a:r>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25</a:t>
            </a:fld>
            <a:endParaRPr kumimoji="1" lang="ja-JP" altLang="en-US"/>
          </a:p>
        </p:txBody>
      </p:sp>
    </p:spTree>
    <p:extLst>
      <p:ext uri="{BB962C8B-B14F-4D97-AF65-F5344CB8AC3E}">
        <p14:creationId xmlns:p14="http://schemas.microsoft.com/office/powerpoint/2010/main" val="1951263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探究、社会創生というキーワードのもと、</a:t>
            </a:r>
            <a:endParaRPr kumimoji="1" lang="en-US" altLang="ja-JP" dirty="0"/>
          </a:p>
          <a:p>
            <a:endParaRPr kumimoji="1" lang="en-US" altLang="ja-JP" dirty="0"/>
          </a:p>
          <a:p>
            <a:r>
              <a:rPr kumimoji="1" lang="ja-JP" altLang="en-US" dirty="0"/>
              <a:t>資質能力をベースにご覧の幼小接続のカリキュラムを作成し、昨年度から実践しています。★そのことが、主体的で、対話的な、深い学びの実現へとつながっていくのではないかと考えています。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26</a:t>
            </a:fld>
            <a:endParaRPr kumimoji="1" lang="ja-JP" altLang="en-US"/>
          </a:p>
        </p:txBody>
      </p:sp>
    </p:spTree>
    <p:extLst>
      <p:ext uri="{BB962C8B-B14F-4D97-AF65-F5344CB8AC3E}">
        <p14:creationId xmlns:p14="http://schemas.microsoft.com/office/powerpoint/2010/main" val="2838889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幼児期で出会い、気付き、好きになるプロセスを通して、★膨らんだ思い、培った力が、小学校、そして中学校でも子どもの姿として表れ、発揮されていきます。</a:t>
            </a:r>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27</a:t>
            </a:fld>
            <a:endParaRPr kumimoji="1" lang="ja-JP" altLang="en-US"/>
          </a:p>
        </p:txBody>
      </p:sp>
    </p:spTree>
    <p:extLst>
      <p:ext uri="{BB962C8B-B14F-4D97-AF65-F5344CB8AC3E}">
        <p14:creationId xmlns:p14="http://schemas.microsoft.com/office/powerpoint/2010/main" val="2115089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具体的に、投げる活動を例として、見てみましょう。</a:t>
            </a:r>
            <a:endParaRPr kumimoji="1" lang="en-US" altLang="ja-JP" dirty="0"/>
          </a:p>
          <a:p>
            <a:r>
              <a:rPr kumimoji="1" lang="ja-JP" altLang="en-US" dirty="0"/>
              <a:t>★幼稚園入園から、それぞれの経験値、興味関心を土台として、★多様な環境や遊びに出会い、気付きを重ねながら、★その思いを膨らませていきます。</a:t>
            </a:r>
            <a:endParaRPr kumimoji="1" lang="en-US" altLang="ja-JP" dirty="0"/>
          </a:p>
          <a:p>
            <a:r>
              <a:rPr kumimoji="1" lang="ja-JP" altLang="en-US" dirty="0"/>
              <a:t>それぞれの幼児の発達段階に応じて★投げる面白さに出会い、★試行錯誤を重ねながら、★多様に投げる経験をし、投げることやボール遊びが好きになっていきます。</a:t>
            </a:r>
            <a:endParaRPr kumimoji="1" lang="en-US" altLang="ja-JP" dirty="0"/>
          </a:p>
          <a:p>
            <a:r>
              <a:rPr kumimoji="1" lang="ja-JP" altLang="en-US" dirty="0"/>
              <a:t>その好きになった経験が、前期課程では教科、社会創生プロジェクトの探究的な授業の中でより高まっていきます。★目的意識をもちながら、★知識、技能を習得し、深く学んでいくのです。</a:t>
            </a:r>
            <a:endParaRPr kumimoji="1" lang="en-US" altLang="ja-JP" dirty="0"/>
          </a:p>
          <a:p>
            <a:r>
              <a:rPr kumimoji="1" lang="ja-JP" altLang="en-US" dirty="0"/>
              <a:t>投げる遊びから、★どうしたら遠くへ、狙ったところへ投げることができるのかを、★考えを出し合い、実際やっていく中で、児童なりに探究していきます。</a:t>
            </a:r>
            <a:endParaRPr kumimoji="1" lang="en-US" altLang="ja-JP" dirty="0"/>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28</a:t>
            </a:fld>
            <a:endParaRPr kumimoji="1" lang="ja-JP" altLang="en-US"/>
          </a:p>
        </p:txBody>
      </p:sp>
    </p:spTree>
    <p:extLst>
      <p:ext uri="{BB962C8B-B14F-4D97-AF65-F5344CB8AC3E}">
        <p14:creationId xmlns:p14="http://schemas.microsoft.com/office/powerpoint/2010/main" val="3752391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さらに、後期課程になり、より高度な協働的探究を通して★課題意識をもち、相手のことを考えながら、自分のできることを様々な形で発信し、表現をしていきます。</a:t>
            </a:r>
            <a:endParaRPr kumimoji="1" lang="en-US" altLang="ja-JP" dirty="0"/>
          </a:p>
          <a:p>
            <a:r>
              <a:rPr kumimoji="1" lang="ja-JP" altLang="en-US" dirty="0"/>
              <a:t>★個々の考えを他者と共有し、違いを超えてボールゲームを楽しんでいくのです。</a:t>
            </a:r>
            <a:endParaRPr kumimoji="1" lang="en-US" altLang="ja-JP" dirty="0"/>
          </a:p>
          <a:p>
            <a:endParaRPr kumimoji="1" lang="en-US" altLang="ja-JP" dirty="0"/>
          </a:p>
          <a:p>
            <a:r>
              <a:rPr kumimoji="1" lang="ja-JP" altLang="en-US" dirty="0"/>
              <a:t>この探求的な遊びから学習につながる核の部分として、</a:t>
            </a:r>
            <a:endParaRPr kumimoji="1" lang="en-US" altLang="ja-JP" dirty="0"/>
          </a:p>
          <a:p>
            <a:r>
              <a:rPr kumimoji="1" lang="ja-JP" altLang="en-US" dirty="0"/>
              <a:t>★発意、構想、構築、遂行・表現、省察の協同探究のサイクルが周り続けていきます。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29</a:t>
            </a:fld>
            <a:endParaRPr kumimoji="1" lang="ja-JP" altLang="en-US"/>
          </a:p>
        </p:txBody>
      </p:sp>
    </p:spTree>
    <p:extLst>
      <p:ext uri="{BB962C8B-B14F-4D97-AF65-F5344CB8AC3E}">
        <p14:creationId xmlns:p14="http://schemas.microsoft.com/office/powerpoint/2010/main" val="10023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幼稚園の子ども達は遊びや生活の中で様々なものに出会います。</a:t>
            </a:r>
            <a:endParaRPr kumimoji="1" lang="en-US" altLang="ja-JP" dirty="0"/>
          </a:p>
          <a:p>
            <a:r>
              <a:rPr kumimoji="1" lang="ja-JP" altLang="en-US" dirty="0"/>
              <a:t>★カマキリやバッタ、ダンゴムシなどの生き物やツバメの巣</a:t>
            </a:r>
            <a:endParaRPr kumimoji="1" lang="en-US" altLang="ja-JP" dirty="0"/>
          </a:p>
          <a:p>
            <a:r>
              <a:rPr kumimoji="1" lang="ja-JP" altLang="en-US" dirty="0"/>
              <a:t>★花や野菜、果実などの自然物。</a:t>
            </a:r>
            <a:endParaRPr kumimoji="1" lang="en-US" altLang="ja-JP" dirty="0"/>
          </a:p>
          <a:p>
            <a:r>
              <a:rPr kumimoji="1" lang="ja-JP" altLang="en-US" dirty="0"/>
              <a:t>★砂や泥、水などにも出会っていきます。</a:t>
            </a:r>
            <a:endParaRPr kumimoji="1" lang="en-US" altLang="ja-JP" dirty="0"/>
          </a:p>
          <a:p>
            <a:r>
              <a:rPr kumimoji="1" lang="ja-JP" altLang="en-US" dirty="0"/>
              <a:t>★保育室の中では、紙コップや空き箱などの生活素材、色画用紙などの保育素材などに出会っていきます。</a:t>
            </a:r>
            <a:endParaRPr kumimoji="1" lang="en-US" altLang="ja-JP" dirty="0"/>
          </a:p>
          <a:p>
            <a:r>
              <a:rPr kumimoji="1" lang="ja-JP" altLang="en-US" dirty="0"/>
              <a:t>★遊戯室でも、様々な運動器具など、遊びの中で出会っていきます。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3</a:t>
            </a:fld>
            <a:endParaRPr kumimoji="1" lang="ja-JP" altLang="en-US"/>
          </a:p>
        </p:txBody>
      </p:sp>
    </p:spTree>
    <p:extLst>
      <p:ext uri="{BB962C8B-B14F-4D97-AF65-F5344CB8AC3E}">
        <p14:creationId xmlns:p14="http://schemas.microsoft.com/office/powerpoint/2010/main" val="3941884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★これからも、幼小中の探求していくプロセスを大切に、そのベースにある幼児期の遊びの中の出会い、気付きを大切にし、好きになっていく、そのような幼児教育を実践し続けていきたいと思います。</a:t>
            </a:r>
            <a:endParaRPr kumimoji="1" lang="en-US" altLang="ja-JP" dirty="0"/>
          </a:p>
          <a:p>
            <a:r>
              <a:rPr kumimoji="1" lang="ja-JP" altLang="en-US" dirty="0"/>
              <a:t>★ご清聴ありがとうございました。</a:t>
            </a:r>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30</a:t>
            </a:fld>
            <a:endParaRPr kumimoji="1" lang="ja-JP" altLang="en-US"/>
          </a:p>
        </p:txBody>
      </p:sp>
    </p:spTree>
    <p:extLst>
      <p:ext uri="{BB962C8B-B14F-4D97-AF65-F5344CB8AC3E}">
        <p14:creationId xmlns:p14="http://schemas.microsoft.com/office/powerpoint/2010/main" val="416688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子ども達は様々な「コト」にも出会っていきます。</a:t>
            </a:r>
            <a:endParaRPr kumimoji="1" lang="en-US" altLang="ja-JP" dirty="0"/>
          </a:p>
          <a:p>
            <a:r>
              <a:rPr kumimoji="1" lang="ja-JP" altLang="en-US" dirty="0"/>
              <a:t>ここでいうコトとは身の回りの事象のことです。</a:t>
            </a:r>
            <a:endParaRPr kumimoji="1" lang="en-US" altLang="ja-JP" dirty="0"/>
          </a:p>
          <a:p>
            <a:r>
              <a:rPr kumimoji="1" lang="ja-JP" altLang="en-US" dirty="0"/>
              <a:t>★例えば、水たまりの水面が風によって波打つ様に出会ったり、</a:t>
            </a:r>
            <a:endParaRPr kumimoji="1" lang="en-US" altLang="ja-JP" dirty="0"/>
          </a:p>
          <a:p>
            <a:r>
              <a:rPr kumimoji="1" lang="ja-JP" altLang="en-US" dirty="0"/>
              <a:t>★偶然発見した影に感動する出会いもあります、</a:t>
            </a:r>
            <a:endParaRPr kumimoji="1" lang="en-US" altLang="ja-JP" dirty="0"/>
          </a:p>
          <a:p>
            <a:r>
              <a:rPr kumimoji="1" lang="ja-JP" altLang="en-US" dirty="0"/>
              <a:t>★また、友達がした手品によって、不思議さに出会ったり、</a:t>
            </a:r>
            <a:endParaRPr kumimoji="1" lang="en-US" altLang="ja-JP" dirty="0"/>
          </a:p>
          <a:p>
            <a:r>
              <a:rPr kumimoji="1" lang="ja-JP" altLang="en-US" dirty="0"/>
              <a:t>★誕生会を通して、友達の成長とともに自分も成長している</a:t>
            </a:r>
            <a:r>
              <a:rPr kumimoji="1" lang="ja-JP" altLang="en-US" dirty="0" smtClean="0"/>
              <a:t>ことも出会います</a:t>
            </a:r>
            <a:r>
              <a:rPr kumimoji="1" lang="ja-JP" altLang="en-US" dirty="0"/>
              <a:t>、</a:t>
            </a:r>
            <a:endParaRPr kumimoji="1" lang="en-US" altLang="ja-JP" dirty="0"/>
          </a:p>
          <a:p>
            <a:r>
              <a:rPr kumimoji="1" lang="ja-JP" altLang="en-US" dirty="0" smtClean="0"/>
              <a:t>★生き物</a:t>
            </a:r>
            <a:r>
              <a:rPr kumimoji="1" lang="ja-JP" altLang="en-US" dirty="0"/>
              <a:t>の生死に出会ったり、</a:t>
            </a:r>
            <a:endParaRPr kumimoji="1" lang="en-US" altLang="ja-JP" dirty="0"/>
          </a:p>
          <a:p>
            <a:r>
              <a:rPr kumimoji="1" lang="ja-JP" altLang="en-US" dirty="0"/>
              <a:t>★雨がぽつぽつ落ちてきて、それを缶に集めながら、音や水滴など雨の面白さに出会うことなど様々です。</a:t>
            </a:r>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4</a:t>
            </a:fld>
            <a:endParaRPr kumimoji="1" lang="ja-JP" altLang="en-US"/>
          </a:p>
        </p:txBody>
      </p:sp>
    </p:spTree>
    <p:extLst>
      <p:ext uri="{BB962C8B-B14F-4D97-AF65-F5344CB8AC3E}">
        <p14:creationId xmlns:p14="http://schemas.microsoft.com/office/powerpoint/2010/main" val="391232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そして、様々な人</a:t>
            </a:r>
            <a:r>
              <a:rPr kumimoji="1" lang="ja-JP" altLang="en-US" dirty="0" smtClean="0"/>
              <a:t>にも</a:t>
            </a:r>
            <a:r>
              <a:rPr kumimoji="1" lang="ja-JP" altLang="en-US" dirty="0"/>
              <a:t>出会います。もちろん自分もふくみます</a:t>
            </a:r>
            <a:endParaRPr kumimoji="1" lang="en-US" altLang="ja-JP" dirty="0"/>
          </a:p>
          <a:p>
            <a:r>
              <a:rPr kumimoji="1" lang="ja-JP" altLang="en-US" dirty="0"/>
              <a:t>★最初</a:t>
            </a:r>
            <a:r>
              <a:rPr kumimoji="1" lang="ja-JP" altLang="en-US" dirty="0" smtClean="0"/>
              <a:t>は先生と</a:t>
            </a:r>
            <a:r>
              <a:rPr kumimoji="1" lang="ja-JP" altLang="en-US" dirty="0"/>
              <a:t>の出会い。</a:t>
            </a:r>
            <a:endParaRPr kumimoji="1" lang="en-US" altLang="ja-JP" dirty="0"/>
          </a:p>
          <a:p>
            <a:r>
              <a:rPr kumimoji="1" lang="ja-JP" altLang="en-US" dirty="0"/>
              <a:t>★そこから少しずつ同学年の身近な</a:t>
            </a:r>
            <a:r>
              <a:rPr kumimoji="1" lang="ja-JP" altLang="en-US" dirty="0" smtClean="0"/>
              <a:t>友達へとの出会いは広がって</a:t>
            </a:r>
            <a:r>
              <a:rPr kumimoji="1" lang="ja-JP" altLang="en-US" dirty="0"/>
              <a:t>いきます。</a:t>
            </a:r>
            <a:endParaRPr kumimoji="1" lang="en-US" altLang="ja-JP" dirty="0"/>
          </a:p>
          <a:p>
            <a:r>
              <a:rPr kumimoji="1" lang="ja-JP" altLang="en-US" dirty="0"/>
              <a:t>★また、遊びの中で年長児が年少児にやさしく接するなどの異年齢の出会い。</a:t>
            </a:r>
            <a:endParaRPr kumimoji="1" lang="en-US" altLang="ja-JP" dirty="0"/>
          </a:p>
          <a:p>
            <a:r>
              <a:rPr kumimoji="1" lang="ja-JP" altLang="en-US" dirty="0"/>
              <a:t>★とくに年長児</a:t>
            </a:r>
            <a:r>
              <a:rPr kumimoji="1" lang="ja-JP" altLang="en-US" dirty="0" smtClean="0"/>
              <a:t>は幼小交流による、小学生</a:t>
            </a:r>
            <a:r>
              <a:rPr kumimoji="1" lang="ja-JP" altLang="en-US" dirty="0"/>
              <a:t>との出会いもあります。</a:t>
            </a:r>
            <a:endParaRPr kumimoji="1" lang="en-US" altLang="ja-JP" dirty="0"/>
          </a:p>
          <a:p>
            <a:r>
              <a:rPr kumimoji="1" lang="ja-JP" altLang="en-US" dirty="0"/>
              <a:t>★敬老会での祖父母との出会い。また園外保育では、地域の人との出会いも多くあります。</a:t>
            </a:r>
            <a:endParaRPr kumimoji="1" lang="en-US" altLang="ja-JP" dirty="0"/>
          </a:p>
          <a:p>
            <a:r>
              <a:rPr kumimoji="1" lang="ja-JP" altLang="en-US" dirty="0"/>
              <a:t>★社会創生プロジェクトの一環として、後期課程の生徒との交流もありました。</a:t>
            </a:r>
            <a:endParaRPr kumimoji="1" lang="en-US" altLang="ja-JP" dirty="0"/>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5</a:t>
            </a:fld>
            <a:endParaRPr kumimoji="1" lang="ja-JP" altLang="en-US"/>
          </a:p>
        </p:txBody>
      </p:sp>
    </p:spTree>
    <p:extLst>
      <p:ext uri="{BB962C8B-B14F-4D97-AF65-F5344CB8AC3E}">
        <p14:creationId xmlns:p14="http://schemas.microsoft.com/office/powerpoint/2010/main" val="364591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ここでいう出会いとは、幼児が自らかかわろうとする園環境につい</a:t>
            </a:r>
            <a:r>
              <a:rPr kumimoji="1" lang="ja-JP" altLang="en-US" dirty="0" err="1"/>
              <a:t>てを</a:t>
            </a:r>
            <a:r>
              <a:rPr kumimoji="1" lang="ja-JP" altLang="en-US" dirty="0"/>
              <a:t>言います。</a:t>
            </a:r>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6</a:t>
            </a:fld>
            <a:endParaRPr kumimoji="1" lang="ja-JP" altLang="en-US"/>
          </a:p>
        </p:txBody>
      </p:sp>
    </p:spTree>
    <p:extLst>
      <p:ext uri="{BB962C8B-B14F-4D97-AF65-F5344CB8AC3E}">
        <p14:creationId xmlns:p14="http://schemas.microsoft.com/office/powerpoint/2010/main" val="1070255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子ども達は、自らモノ、コト、人などの様々な出会いを通して、自分なりに気付いていきます。</a:t>
            </a:r>
            <a:endParaRPr kumimoji="1" lang="en-US" altLang="ja-JP" dirty="0"/>
          </a:p>
          <a:p>
            <a:r>
              <a:rPr kumimoji="1" lang="ja-JP" altLang="en-US" dirty="0"/>
              <a:t>色水遊びをしている途中、ビオラの花びらをつぶしていると</a:t>
            </a:r>
            <a:r>
              <a:rPr kumimoji="1" lang="ja-JP" altLang="en-US" dirty="0" smtClean="0"/>
              <a:t>、スイカ</a:t>
            </a:r>
            <a:r>
              <a:rPr kumimoji="1" lang="ja-JP" altLang="en-US" dirty="0"/>
              <a:t>のにおいがすることに気付いたり、</a:t>
            </a:r>
            <a:endParaRPr kumimoji="1" lang="en-US" altLang="ja-JP" dirty="0"/>
          </a:p>
          <a:p>
            <a:r>
              <a:rPr kumimoji="1" lang="ja-JP" altLang="en-US" dirty="0"/>
              <a:t>年少児さんが、滑り台を勢い良く滑ると、風が当たって気持ちいいことに気付いたりなどさまざまです。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7</a:t>
            </a:fld>
            <a:endParaRPr kumimoji="1" lang="ja-JP" altLang="en-US"/>
          </a:p>
        </p:txBody>
      </p:sp>
    </p:spTree>
    <p:extLst>
      <p:ext uri="{BB962C8B-B14F-4D97-AF65-F5344CB8AC3E}">
        <p14:creationId xmlns:p14="http://schemas.microsoft.com/office/powerpoint/2010/main" val="26216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ここでいう気付きとは、人から聞いて気付くことではなくて、自ら遊びの中でやって</a:t>
            </a:r>
            <a:r>
              <a:rPr kumimoji="1" lang="ja-JP" altLang="en-US" dirty="0" smtClean="0"/>
              <a:t>みたり触れたり</a:t>
            </a:r>
            <a:r>
              <a:rPr kumimoji="1" lang="ja-JP" altLang="en-US" dirty="0"/>
              <a:t>する実体験や、感動するような体験を通して、自分なりに感じたり、理解したりすることです。</a:t>
            </a:r>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8</a:t>
            </a:fld>
            <a:endParaRPr kumimoji="1" lang="ja-JP" altLang="en-US"/>
          </a:p>
        </p:txBody>
      </p:sp>
    </p:spTree>
    <p:extLst>
      <p:ext uri="{BB962C8B-B14F-4D97-AF65-F5344CB8AC3E}">
        <p14:creationId xmlns:p14="http://schemas.microsoft.com/office/powerpoint/2010/main" val="3716129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かかわりを積み重ね、多様に気付いていくことで、様々な感情が芽生えていきます。</a:t>
            </a:r>
            <a:endParaRPr kumimoji="1" lang="en-US" altLang="ja-JP" dirty="0"/>
          </a:p>
          <a:p>
            <a:endParaRPr kumimoji="1" lang="en-US" altLang="ja-JP" dirty="0"/>
          </a:p>
          <a:p>
            <a:r>
              <a:rPr kumimoji="1" lang="ja-JP" altLang="en-US" dirty="0"/>
              <a:t>★ここで、生き物系は非常に苦手意識をもっていた</a:t>
            </a:r>
            <a:r>
              <a:rPr kumimoji="1" lang="en-US" altLang="ja-JP" dirty="0"/>
              <a:t>A</a:t>
            </a:r>
            <a:r>
              <a:rPr kumimoji="1" lang="ja-JP" altLang="en-US" dirty="0"/>
              <a:t>ちゃんの★ダンゴムシとの出会いについて紹介します。</a:t>
            </a:r>
            <a:endParaRPr kumimoji="1" lang="en-US" altLang="ja-JP" dirty="0"/>
          </a:p>
          <a:p>
            <a:endParaRPr kumimoji="1" lang="en-US" altLang="ja-JP" dirty="0"/>
          </a:p>
          <a:p>
            <a:r>
              <a:rPr kumimoji="1" lang="ja-JP" altLang="en-US" dirty="0"/>
              <a:t>★一緒に遊ぶ友達が植木鉢の下でダンゴムシを見つけ、触っているのを見て、教師の促しもあって初めて触った</a:t>
            </a:r>
            <a:r>
              <a:rPr kumimoji="1" lang="en-US" altLang="ja-JP" dirty="0"/>
              <a:t>A</a:t>
            </a:r>
            <a:r>
              <a:rPr kumimoji="1" lang="ja-JP" altLang="en-US" dirty="0"/>
              <a:t>ちゃん</a:t>
            </a:r>
            <a:endParaRPr kumimoji="1" lang="en-US" altLang="ja-JP" dirty="0"/>
          </a:p>
          <a:p>
            <a:r>
              <a:rPr kumimoji="1" lang="ja-JP" altLang="en-US" dirty="0"/>
              <a:t>いままでは完全拒否でしたが、この日はちょっとさわってみようかなと乗り気でした。</a:t>
            </a:r>
            <a:endParaRPr kumimoji="1" lang="en-US" altLang="ja-JP" dirty="0"/>
          </a:p>
          <a:p>
            <a:r>
              <a:rPr kumimoji="1" lang="ja-JP" altLang="en-US" dirty="0"/>
              <a:t>★自ら触ってみると、こちょこちょくすぐったい。</a:t>
            </a:r>
            <a:endParaRPr kumimoji="1" lang="en-US" altLang="ja-JP" dirty="0"/>
          </a:p>
          <a:p>
            <a:r>
              <a:rPr kumimoji="1" lang="ja-JP" altLang="en-US" dirty="0"/>
              <a:t>★でもよくみると、体に模様があったり、★歩き方がなんともかわいかったりします。</a:t>
            </a:r>
            <a:endParaRPr kumimoji="1" lang="en-US" altLang="ja-JP" dirty="0"/>
          </a:p>
          <a:p>
            <a:endParaRPr kumimoji="1" lang="en-US" altLang="ja-JP" dirty="0"/>
          </a:p>
          <a:p>
            <a:r>
              <a:rPr kumimoji="1" lang="ja-JP" altLang="en-US" dirty="0"/>
              <a:t>★いろいろ自らかかわっていく中で、ダンゴムシについて興味関心が高まってきます。</a:t>
            </a:r>
            <a:endParaRPr kumimoji="1" lang="en-US" altLang="ja-JP" dirty="0"/>
          </a:p>
          <a:p>
            <a:r>
              <a:rPr kumimoji="1" lang="ja-JP" altLang="en-US" dirty="0"/>
              <a:t>★さらに、みんなの時間でもだんごむしについていろいろ考えてみます。</a:t>
            </a:r>
            <a:endParaRPr kumimoji="1" lang="en-US" altLang="ja-JP" dirty="0"/>
          </a:p>
          <a:p>
            <a:r>
              <a:rPr kumimoji="1" lang="ja-JP" altLang="en-US" dirty="0"/>
              <a:t>足が１４本あること。</a:t>
            </a:r>
            <a:r>
              <a:rPr kumimoji="1" lang="en-US" altLang="ja-JP" dirty="0"/>
              <a:t>3</a:t>
            </a:r>
            <a:r>
              <a:rPr kumimoji="1" lang="ja-JP" altLang="en-US" dirty="0"/>
              <a:t>年しかいきられないこと。などさらに興味を高めてほしいと教師も働きかけます。</a:t>
            </a:r>
            <a:endParaRPr kumimoji="1" lang="en-US" altLang="ja-JP" dirty="0"/>
          </a:p>
          <a:p>
            <a:r>
              <a:rPr kumimoji="1" lang="ja-JP" altLang="en-US" dirty="0"/>
              <a:t>★虫かごにダンゴムシを集めて、おいたまま帰ったことがありました。するとダンゴムシはみんな死んでいました。</a:t>
            </a:r>
            <a:endParaRPr kumimoji="1" lang="en-US" altLang="ja-JP" dirty="0"/>
          </a:p>
          <a:p>
            <a:r>
              <a:rPr kumimoji="1" lang="ja-JP" altLang="en-US" dirty="0"/>
              <a:t>世話をする大切さ、命の尊さを知っていきます。</a:t>
            </a:r>
            <a:endParaRPr kumimoji="1" lang="en-US" altLang="ja-JP" dirty="0"/>
          </a:p>
          <a:p>
            <a:r>
              <a:rPr kumimoji="1" lang="ja-JP" altLang="en-US" dirty="0"/>
              <a:t>自らかかわりを積み重ね、その中の様々な気付きのなかで、★★</a:t>
            </a:r>
            <a:r>
              <a:rPr kumimoji="1" lang="ja-JP" altLang="en-US" dirty="0" smtClean="0"/>
              <a:t>★いろいろ感情が芽生えて</a:t>
            </a:r>
            <a:r>
              <a:rPr kumimoji="1" lang="ja-JP" altLang="en-US" dirty="0"/>
              <a:t>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68C7DC2-7C73-4866-A050-C34F474E5CE9}" type="slidenum">
              <a:rPr kumimoji="1" lang="ja-JP" altLang="en-US" smtClean="0"/>
              <a:t>9</a:t>
            </a:fld>
            <a:endParaRPr kumimoji="1" lang="ja-JP" altLang="en-US"/>
          </a:p>
        </p:txBody>
      </p:sp>
    </p:spTree>
    <p:extLst>
      <p:ext uri="{BB962C8B-B14F-4D97-AF65-F5344CB8AC3E}">
        <p14:creationId xmlns:p14="http://schemas.microsoft.com/office/powerpoint/2010/main" val="2058789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Tree>
    <p:extLst>
      <p:ext uri="{BB962C8B-B14F-4D97-AF65-F5344CB8AC3E}">
        <p14:creationId xmlns:p14="http://schemas.microsoft.com/office/powerpoint/2010/main" val="198177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Tree>
    <p:extLst>
      <p:ext uri="{BB962C8B-B14F-4D97-AF65-F5344CB8AC3E}">
        <p14:creationId xmlns:p14="http://schemas.microsoft.com/office/powerpoint/2010/main" val="6250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1016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Tree>
    <p:extLst>
      <p:ext uri="{BB962C8B-B14F-4D97-AF65-F5344CB8AC3E}">
        <p14:creationId xmlns:p14="http://schemas.microsoft.com/office/powerpoint/2010/main" val="3054543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5308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Tree>
    <p:extLst>
      <p:ext uri="{BB962C8B-B14F-4D97-AF65-F5344CB8AC3E}">
        <p14:creationId xmlns:p14="http://schemas.microsoft.com/office/powerpoint/2010/main" val="2171212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Tree>
    <p:extLst>
      <p:ext uri="{BB962C8B-B14F-4D97-AF65-F5344CB8AC3E}">
        <p14:creationId xmlns:p14="http://schemas.microsoft.com/office/powerpoint/2010/main" val="1317821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Tree>
    <p:extLst>
      <p:ext uri="{BB962C8B-B14F-4D97-AF65-F5344CB8AC3E}">
        <p14:creationId xmlns:p14="http://schemas.microsoft.com/office/powerpoint/2010/main" val="28638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Tree>
    <p:extLst>
      <p:ext uri="{BB962C8B-B14F-4D97-AF65-F5344CB8AC3E}">
        <p14:creationId xmlns:p14="http://schemas.microsoft.com/office/powerpoint/2010/main" val="174038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Tree>
    <p:extLst>
      <p:ext uri="{BB962C8B-B14F-4D97-AF65-F5344CB8AC3E}">
        <p14:creationId xmlns:p14="http://schemas.microsoft.com/office/powerpoint/2010/main" val="185089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Tree>
    <p:extLst>
      <p:ext uri="{BB962C8B-B14F-4D97-AF65-F5344CB8AC3E}">
        <p14:creationId xmlns:p14="http://schemas.microsoft.com/office/powerpoint/2010/main" val="152113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Tree>
    <p:extLst>
      <p:ext uri="{BB962C8B-B14F-4D97-AF65-F5344CB8AC3E}">
        <p14:creationId xmlns:p14="http://schemas.microsoft.com/office/powerpoint/2010/main" val="1493485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Tree>
    <p:extLst>
      <p:ext uri="{BB962C8B-B14F-4D97-AF65-F5344CB8AC3E}">
        <p14:creationId xmlns:p14="http://schemas.microsoft.com/office/powerpoint/2010/main" val="117151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Tree>
    <p:extLst>
      <p:ext uri="{BB962C8B-B14F-4D97-AF65-F5344CB8AC3E}">
        <p14:creationId xmlns:p14="http://schemas.microsoft.com/office/powerpoint/2010/main" val="204732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Tree>
    <p:extLst>
      <p:ext uri="{BB962C8B-B14F-4D97-AF65-F5344CB8AC3E}">
        <p14:creationId xmlns:p14="http://schemas.microsoft.com/office/powerpoint/2010/main" val="147849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3BCEF9-5FD5-482B-9077-DB9BC68FFA87}"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00CF7418-9B4B-4FA4-9B8A-DB133B01DF3B}" type="datetimeFigureOut">
              <a:rPr kumimoji="1" lang="ja-JP" altLang="en-US" smtClean="0"/>
              <a:t>2021/6/9</a:t>
            </a:fld>
            <a:endParaRPr kumimoji="1" lang="ja-JP" altLang="en-US"/>
          </a:p>
        </p:txBody>
      </p:sp>
    </p:spTree>
    <p:extLst>
      <p:ext uri="{BB962C8B-B14F-4D97-AF65-F5344CB8AC3E}">
        <p14:creationId xmlns:p14="http://schemas.microsoft.com/office/powerpoint/2010/main" val="120347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CF7418-9B4B-4FA4-9B8A-DB133B01DF3B}" type="datetimeFigureOut">
              <a:rPr kumimoji="1" lang="ja-JP" altLang="en-US" smtClean="0"/>
              <a:t>2021/6/9</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3BCEF9-5FD5-482B-9077-DB9BC68FFA87}" type="slidenum">
              <a:rPr kumimoji="1" lang="ja-JP" altLang="en-US" smtClean="0"/>
              <a:t>‹#›</a:t>
            </a:fld>
            <a:endParaRPr kumimoji="1" lang="ja-JP" altLang="en-US"/>
          </a:p>
        </p:txBody>
      </p:sp>
    </p:spTree>
    <p:extLst>
      <p:ext uri="{BB962C8B-B14F-4D97-AF65-F5344CB8AC3E}">
        <p14:creationId xmlns:p14="http://schemas.microsoft.com/office/powerpoint/2010/main" val="29417768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2.jpeg"/><Relationship Id="rId5" Type="http://schemas.microsoft.com/office/2007/relationships/hdphoto" Target="../media/hdphoto1.wdp"/><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6.pn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notesSlide" Target="../notesSlides/notesSlide14.xml"/><Relationship Id="rId7"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1.jpeg"/><Relationship Id="rId11" Type="http://schemas.microsoft.com/office/2007/relationships/hdphoto" Target="../media/hdphoto3.wdp"/><Relationship Id="rId5" Type="http://schemas.openxmlformats.org/officeDocument/2006/relationships/image" Target="../media/image50.jpeg"/><Relationship Id="rId10" Type="http://schemas.openxmlformats.org/officeDocument/2006/relationships/image" Target="../media/image55.png"/><Relationship Id="rId4" Type="http://schemas.openxmlformats.org/officeDocument/2006/relationships/image" Target="../media/image49.jpeg"/><Relationship Id="rId9" Type="http://schemas.openxmlformats.org/officeDocument/2006/relationships/image" Target="../media/image54.jpe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6.jpeg"/><Relationship Id="rId7" Type="http://schemas.openxmlformats.org/officeDocument/2006/relationships/image" Target="../media/image6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1.png"/><Relationship Id="rId4" Type="http://schemas.openxmlformats.org/officeDocument/2006/relationships/image" Target="../media/image67.jpeg"/></Relationships>
</file>

<file path=ppt/slides/_rels/slide1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jpeg"/><Relationship Id="rId5" Type="http://schemas.openxmlformats.org/officeDocument/2006/relationships/image" Target="../media/image72.png"/><Relationship Id="rId10" Type="http://schemas.openxmlformats.org/officeDocument/2006/relationships/image" Target="../media/image77.jpeg"/><Relationship Id="rId4" Type="http://schemas.openxmlformats.org/officeDocument/2006/relationships/image" Target="../media/image61.png"/><Relationship Id="rId9"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2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1.png"/><Relationship Id="rId7"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g"/><Relationship Id="rId4" Type="http://schemas.openxmlformats.org/officeDocument/2006/relationships/image" Target="../media/image84.jpg"/></Relationships>
</file>

<file path=ppt/slides/_rels/slide22.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image" Target="../media/image98.jpeg"/><Relationship Id="rId3" Type="http://schemas.openxmlformats.org/officeDocument/2006/relationships/image" Target="../media/image88.jpeg"/><Relationship Id="rId7" Type="http://schemas.openxmlformats.org/officeDocument/2006/relationships/image" Target="../media/image92.jpeg"/><Relationship Id="rId12" Type="http://schemas.openxmlformats.org/officeDocument/2006/relationships/image" Target="../media/image9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1.jpeg"/><Relationship Id="rId11" Type="http://schemas.openxmlformats.org/officeDocument/2006/relationships/image" Target="../media/image96.jpeg"/><Relationship Id="rId5" Type="http://schemas.openxmlformats.org/officeDocument/2006/relationships/image" Target="../media/image90.jpeg"/><Relationship Id="rId10" Type="http://schemas.openxmlformats.org/officeDocument/2006/relationships/image" Target="../media/image95.jpeg"/><Relationship Id="rId4" Type="http://schemas.openxmlformats.org/officeDocument/2006/relationships/image" Target="../media/image89.jpeg"/><Relationship Id="rId9" Type="http://schemas.openxmlformats.org/officeDocument/2006/relationships/image" Target="../media/image94.jpeg"/><Relationship Id="rId14" Type="http://schemas.openxmlformats.org/officeDocument/2006/relationships/image" Target="../media/image9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2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2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2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14.jpeg"/><Relationship Id="rId4" Type="http://schemas.openxmlformats.org/officeDocument/2006/relationships/image" Target="../media/image1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15.jpeg"/><Relationship Id="rId7" Type="http://schemas.openxmlformats.org/officeDocument/2006/relationships/image" Target="../media/image11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jpeg"/><Relationship Id="rId4" Type="http://schemas.openxmlformats.org/officeDocument/2006/relationships/image" Target="../media/image116.jpeg"/></Relationships>
</file>

<file path=ppt/slides/_rels/slide29.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18" Type="http://schemas.openxmlformats.org/officeDocument/2006/relationships/image" Target="../media/image130.png"/><Relationship Id="rId26" Type="http://schemas.openxmlformats.org/officeDocument/2006/relationships/image" Target="../media/image138.png"/><Relationship Id="rId3" Type="http://schemas.openxmlformats.org/officeDocument/2006/relationships/image" Target="../media/image115.jpeg"/><Relationship Id="rId21" Type="http://schemas.openxmlformats.org/officeDocument/2006/relationships/image" Target="../media/image133.png"/><Relationship Id="rId7" Type="http://schemas.openxmlformats.org/officeDocument/2006/relationships/image" Target="../media/image119.png"/><Relationship Id="rId12" Type="http://schemas.openxmlformats.org/officeDocument/2006/relationships/image" Target="../media/image124.png"/><Relationship Id="rId17" Type="http://schemas.openxmlformats.org/officeDocument/2006/relationships/image" Target="../media/image129.png"/><Relationship Id="rId25" Type="http://schemas.openxmlformats.org/officeDocument/2006/relationships/image" Target="../media/image137.png"/><Relationship Id="rId2" Type="http://schemas.openxmlformats.org/officeDocument/2006/relationships/notesSlide" Target="../notesSlides/notesSlide29.xml"/><Relationship Id="rId16" Type="http://schemas.openxmlformats.org/officeDocument/2006/relationships/image" Target="../media/image128.png"/><Relationship Id="rId20" Type="http://schemas.openxmlformats.org/officeDocument/2006/relationships/image" Target="../media/image132.png"/><Relationship Id="rId29"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3.png"/><Relationship Id="rId24" Type="http://schemas.openxmlformats.org/officeDocument/2006/relationships/image" Target="../media/image136.png"/><Relationship Id="rId32" Type="http://schemas.openxmlformats.org/officeDocument/2006/relationships/image" Target="../media/image144.png"/><Relationship Id="rId5" Type="http://schemas.openxmlformats.org/officeDocument/2006/relationships/image" Target="../media/image117.jpeg"/><Relationship Id="rId15" Type="http://schemas.openxmlformats.org/officeDocument/2006/relationships/image" Target="../media/image127.png"/><Relationship Id="rId23" Type="http://schemas.openxmlformats.org/officeDocument/2006/relationships/image" Target="../media/image135.png"/><Relationship Id="rId28" Type="http://schemas.openxmlformats.org/officeDocument/2006/relationships/image" Target="../media/image140.png"/><Relationship Id="rId10" Type="http://schemas.openxmlformats.org/officeDocument/2006/relationships/image" Target="../media/image122.png"/><Relationship Id="rId19" Type="http://schemas.openxmlformats.org/officeDocument/2006/relationships/image" Target="../media/image131.png"/><Relationship Id="rId31" Type="http://schemas.openxmlformats.org/officeDocument/2006/relationships/image" Target="../media/image143.png"/><Relationship Id="rId4" Type="http://schemas.openxmlformats.org/officeDocument/2006/relationships/image" Target="../media/image116.jpeg"/><Relationship Id="rId9" Type="http://schemas.openxmlformats.org/officeDocument/2006/relationships/image" Target="../media/image121.png"/><Relationship Id="rId14" Type="http://schemas.openxmlformats.org/officeDocument/2006/relationships/image" Target="../media/image126.png"/><Relationship Id="rId22" Type="http://schemas.openxmlformats.org/officeDocument/2006/relationships/image" Target="../media/image134.png"/><Relationship Id="rId27" Type="http://schemas.openxmlformats.org/officeDocument/2006/relationships/image" Target="../media/image139.png"/><Relationship Id="rId30" Type="http://schemas.openxmlformats.org/officeDocument/2006/relationships/image" Target="../media/image142.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notesSlide" Target="../notesSlides/notesSlide3.xm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jpeg"/><Relationship Id="rId11" Type="http://schemas.openxmlformats.org/officeDocument/2006/relationships/image" Target="../media/image8.jp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150.jpeg"/><Relationship Id="rId3" Type="http://schemas.openxmlformats.org/officeDocument/2006/relationships/image" Target="../media/image145.jpeg"/><Relationship Id="rId7" Type="http://schemas.openxmlformats.org/officeDocument/2006/relationships/image" Target="../media/image149.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48.jpeg"/><Relationship Id="rId5" Type="http://schemas.openxmlformats.org/officeDocument/2006/relationships/image" Target="../media/image147.jpeg"/><Relationship Id="rId4" Type="http://schemas.openxmlformats.org/officeDocument/2006/relationships/image" Target="../media/image146.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4.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2.png"/><Relationship Id="rId10" Type="http://schemas.openxmlformats.org/officeDocument/2006/relationships/image" Target="../media/image15.jpeg"/><Relationship Id="rId4" Type="http://schemas.openxmlformats.org/officeDocument/2006/relationships/image" Target="../media/image1.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notesSlide" Target="../notesSlides/notesSlide5.xml"/><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2.png"/><Relationship Id="rId10" Type="http://schemas.openxmlformats.org/officeDocument/2006/relationships/image" Target="../media/image21.jpeg"/><Relationship Id="rId4" Type="http://schemas.openxmlformats.org/officeDocument/2006/relationships/image" Target="../media/image1.png"/><Relationship Id="rId9"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7.xml"/><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notesSlide" Target="../notesSlides/notesSlide9.xml"/><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CA8DAA-4790-4949-9540-A31202ACA86F}"/>
              </a:ext>
            </a:extLst>
          </p:cNvPr>
          <p:cNvSpPr>
            <a:spLocks noGrp="1"/>
          </p:cNvSpPr>
          <p:nvPr>
            <p:ph type="ctrTitle"/>
          </p:nvPr>
        </p:nvSpPr>
        <p:spPr>
          <a:xfrm>
            <a:off x="753533" y="1466428"/>
            <a:ext cx="9274004" cy="1646302"/>
          </a:xfrm>
        </p:spPr>
        <p:txBody>
          <a:bodyPr/>
          <a:lstStyle/>
          <a:p>
            <a:pPr algn="ctr"/>
            <a:r>
              <a:rPr kumimoji="1" lang="ja-JP" altLang="en-US" dirty="0">
                <a:solidFill>
                  <a:srgbClr val="0070C0"/>
                </a:solidFill>
              </a:rPr>
              <a:t>幼稚園研究概要</a:t>
            </a:r>
          </a:p>
        </p:txBody>
      </p:sp>
      <p:sp>
        <p:nvSpPr>
          <p:cNvPr id="3" name="字幕 2">
            <a:extLst>
              <a:ext uri="{FF2B5EF4-FFF2-40B4-BE49-F238E27FC236}">
                <a16:creationId xmlns:a16="http://schemas.microsoft.com/office/drawing/2014/main" id="{75304366-1B01-420D-B157-D7B39763B9D9}"/>
              </a:ext>
            </a:extLst>
          </p:cNvPr>
          <p:cNvSpPr>
            <a:spLocks noGrp="1"/>
          </p:cNvSpPr>
          <p:nvPr>
            <p:ph type="subTitle" idx="1"/>
          </p:nvPr>
        </p:nvSpPr>
        <p:spPr>
          <a:xfrm>
            <a:off x="1507067" y="4294673"/>
            <a:ext cx="7766936" cy="1096899"/>
          </a:xfrm>
        </p:spPr>
        <p:txBody>
          <a:bodyPr>
            <a:normAutofit/>
          </a:bodyPr>
          <a:lstStyle/>
          <a:p>
            <a:pPr algn="ctr"/>
            <a:r>
              <a:rPr kumimoji="1" lang="ja-JP" altLang="en-US" sz="2800" dirty="0"/>
              <a:t>令和３年６月</a:t>
            </a:r>
            <a:r>
              <a:rPr lang="ja-JP" altLang="en-US" sz="2800" dirty="0"/>
              <a:t>５</a:t>
            </a:r>
            <a:r>
              <a:rPr kumimoji="1" lang="ja-JP" altLang="en-US" sz="2800" dirty="0"/>
              <a:t>日（土）</a:t>
            </a:r>
            <a:endParaRPr kumimoji="1" lang="en-US" altLang="ja-JP" sz="2800" dirty="0"/>
          </a:p>
          <a:p>
            <a:pPr algn="ctr"/>
            <a:r>
              <a:rPr kumimoji="1" lang="ja-JP" altLang="en-US" sz="2800" dirty="0"/>
              <a:t>福井大学教育学部附属幼稚園</a:t>
            </a:r>
          </a:p>
        </p:txBody>
      </p:sp>
    </p:spTree>
    <p:extLst>
      <p:ext uri="{BB962C8B-B14F-4D97-AF65-F5344CB8AC3E}">
        <p14:creationId xmlns:p14="http://schemas.microsoft.com/office/powerpoint/2010/main" val="656319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11736D3-6440-49C8-887E-03321065803D}"/>
              </a:ext>
            </a:extLst>
          </p:cNvPr>
          <p:cNvSpPr txBox="1"/>
          <p:nvPr/>
        </p:nvSpPr>
        <p:spPr>
          <a:xfrm>
            <a:off x="380999" y="247650"/>
            <a:ext cx="10604158" cy="584775"/>
          </a:xfrm>
          <a:prstGeom prst="rect">
            <a:avLst/>
          </a:prstGeom>
          <a:noFill/>
        </p:spPr>
        <p:txBody>
          <a:bodyPr wrap="square" rtlCol="0">
            <a:spAutoFit/>
          </a:bodyPr>
          <a:lstStyle/>
          <a:p>
            <a:r>
              <a:rPr kumimoji="1" lang="ja-JP" altLang="en-US" sz="3200" dirty="0"/>
              <a:t>もっと関わりたいと思う、新たな出会いが生まれる</a:t>
            </a:r>
          </a:p>
        </p:txBody>
      </p:sp>
      <p:grpSp>
        <p:nvGrpSpPr>
          <p:cNvPr id="6" name="グループ化 5"/>
          <p:cNvGrpSpPr/>
          <p:nvPr/>
        </p:nvGrpSpPr>
        <p:grpSpPr>
          <a:xfrm>
            <a:off x="6512636" y="832425"/>
            <a:ext cx="4211866" cy="5906508"/>
            <a:chOff x="6512636" y="832425"/>
            <a:chExt cx="4211866" cy="5906508"/>
          </a:xfrm>
        </p:grpSpPr>
        <p:pic>
          <p:nvPicPr>
            <p:cNvPr id="4" name="図 3" descr="草, 人, 屋外, 子供 が含まれている画像&#10;&#10;自動的に生成された説明">
              <a:extLst>
                <a:ext uri="{FF2B5EF4-FFF2-40B4-BE49-F238E27FC236}">
                  <a16:creationId xmlns:a16="http://schemas.microsoft.com/office/drawing/2014/main" id="{0B3F76CC-CDCB-4A2C-B0A7-30D9A5B20927}"/>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638532" y="2936597"/>
              <a:ext cx="4085970" cy="3064478"/>
            </a:xfrm>
            <a:prstGeom prst="rect">
              <a:avLst/>
            </a:prstGeom>
          </p:spPr>
        </p:pic>
        <p:pic>
          <p:nvPicPr>
            <p:cNvPr id="8" name="図 7" descr="草を食べている子供たち&#10;&#10;自動的に生成された説明">
              <a:extLst>
                <a:ext uri="{FF2B5EF4-FFF2-40B4-BE49-F238E27FC236}">
                  <a16:creationId xmlns:a16="http://schemas.microsoft.com/office/drawing/2014/main" id="{CE0D045E-2717-4D9D-A1AA-CF1F2A960E7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38532" y="832425"/>
              <a:ext cx="2683527" cy="2012645"/>
            </a:xfrm>
            <a:prstGeom prst="rect">
              <a:avLst/>
            </a:prstGeom>
          </p:spPr>
        </p:pic>
        <p:sp>
          <p:nvSpPr>
            <p:cNvPr id="10" name="テキスト ボックス 9">
              <a:extLst>
                <a:ext uri="{FF2B5EF4-FFF2-40B4-BE49-F238E27FC236}">
                  <a16:creationId xmlns:a16="http://schemas.microsoft.com/office/drawing/2014/main" id="{380177D1-7CF9-4473-8DFF-3F0CC5F9B758}"/>
                </a:ext>
              </a:extLst>
            </p:cNvPr>
            <p:cNvSpPr txBox="1"/>
            <p:nvPr/>
          </p:nvSpPr>
          <p:spPr>
            <a:xfrm>
              <a:off x="6512636" y="6092602"/>
              <a:ext cx="4085970" cy="646331"/>
            </a:xfrm>
            <a:prstGeom prst="rect">
              <a:avLst/>
            </a:prstGeom>
            <a:noFill/>
          </p:spPr>
          <p:txBody>
            <a:bodyPr wrap="square" rtlCol="0">
              <a:spAutoFit/>
            </a:bodyPr>
            <a:lstStyle/>
            <a:p>
              <a:r>
                <a:rPr kumimoji="1" lang="ja-JP" altLang="en-US" dirty="0"/>
                <a:t>ダンゴムシに似ているけど、この虫ちょっとちがうよ</a:t>
              </a:r>
            </a:p>
          </p:txBody>
        </p:sp>
      </p:grpSp>
      <p:grpSp>
        <p:nvGrpSpPr>
          <p:cNvPr id="3" name="グループ化 2"/>
          <p:cNvGrpSpPr/>
          <p:nvPr/>
        </p:nvGrpSpPr>
        <p:grpSpPr>
          <a:xfrm>
            <a:off x="484873" y="832425"/>
            <a:ext cx="5640763" cy="4884408"/>
            <a:chOff x="484873" y="832425"/>
            <a:chExt cx="5640763" cy="4884408"/>
          </a:xfrm>
        </p:grpSpPr>
        <p:pic>
          <p:nvPicPr>
            <p:cNvPr id="2" name="図 1" descr="人, 食品, 子供, テーブル が含まれている画像&#10;&#10;自動的に生成された説明">
              <a:extLst>
                <a:ext uri="{FF2B5EF4-FFF2-40B4-BE49-F238E27FC236}">
                  <a16:creationId xmlns:a16="http://schemas.microsoft.com/office/drawing/2014/main" id="{658008E9-27E1-4202-BE0A-296AE6CBDC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4874" y="832425"/>
              <a:ext cx="5611126" cy="4208345"/>
            </a:xfrm>
            <a:prstGeom prst="rect">
              <a:avLst/>
            </a:prstGeom>
          </p:spPr>
        </p:pic>
        <p:sp>
          <p:nvSpPr>
            <p:cNvPr id="12" name="テキスト ボックス 11">
              <a:extLst>
                <a:ext uri="{FF2B5EF4-FFF2-40B4-BE49-F238E27FC236}">
                  <a16:creationId xmlns:a16="http://schemas.microsoft.com/office/drawing/2014/main" id="{E61247E6-312B-4AB1-9A00-B92C25751696}"/>
                </a:ext>
              </a:extLst>
            </p:cNvPr>
            <p:cNvSpPr txBox="1"/>
            <p:nvPr/>
          </p:nvSpPr>
          <p:spPr>
            <a:xfrm>
              <a:off x="484873" y="5070502"/>
              <a:ext cx="5640763" cy="646331"/>
            </a:xfrm>
            <a:prstGeom prst="rect">
              <a:avLst/>
            </a:prstGeom>
            <a:noFill/>
          </p:spPr>
          <p:txBody>
            <a:bodyPr wrap="square" rtlCol="0">
              <a:spAutoFit/>
            </a:bodyPr>
            <a:lstStyle/>
            <a:p>
              <a:r>
                <a:rPr kumimoji="1" lang="ja-JP" altLang="en-US" dirty="0"/>
                <a:t>このダンゴムシ、お腹に白い赤ちゃんがいるよ！</a:t>
              </a:r>
              <a:endParaRPr kumimoji="1" lang="en-US" altLang="ja-JP" dirty="0"/>
            </a:p>
            <a:p>
              <a:r>
                <a:rPr kumimoji="1" lang="ja-JP" altLang="en-US" dirty="0"/>
                <a:t>おかあさんダンゴムシだ！</a:t>
              </a:r>
            </a:p>
          </p:txBody>
        </p:sp>
      </p:grpSp>
    </p:spTree>
    <p:custDataLst>
      <p:tags r:id="rId1"/>
    </p:custDataLst>
    <p:extLst>
      <p:ext uri="{BB962C8B-B14F-4D97-AF65-F5344CB8AC3E}">
        <p14:creationId xmlns:p14="http://schemas.microsoft.com/office/powerpoint/2010/main" val="326347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811736D3-6440-49C8-887E-03321065803D}"/>
              </a:ext>
            </a:extLst>
          </p:cNvPr>
          <p:cNvSpPr txBox="1"/>
          <p:nvPr/>
        </p:nvSpPr>
        <p:spPr>
          <a:xfrm>
            <a:off x="380999" y="247650"/>
            <a:ext cx="10604158" cy="584775"/>
          </a:xfrm>
          <a:prstGeom prst="rect">
            <a:avLst/>
          </a:prstGeom>
          <a:noFill/>
        </p:spPr>
        <p:txBody>
          <a:bodyPr wrap="square" rtlCol="0">
            <a:spAutoFit/>
          </a:bodyPr>
          <a:lstStyle/>
          <a:p>
            <a:r>
              <a:rPr kumimoji="1" lang="ja-JP" altLang="en-US" sz="3200" dirty="0"/>
              <a:t>もっと自分なりに探求し、自ら遊び、表現していく</a:t>
            </a:r>
          </a:p>
        </p:txBody>
      </p:sp>
      <p:grpSp>
        <p:nvGrpSpPr>
          <p:cNvPr id="10" name="グループ化 9"/>
          <p:cNvGrpSpPr/>
          <p:nvPr/>
        </p:nvGrpSpPr>
        <p:grpSpPr>
          <a:xfrm>
            <a:off x="146788" y="847103"/>
            <a:ext cx="5597491" cy="2883241"/>
            <a:chOff x="146788" y="847103"/>
            <a:chExt cx="5597491" cy="2883241"/>
          </a:xfrm>
        </p:grpSpPr>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9958" y="847103"/>
              <a:ext cx="3844321" cy="2883241"/>
            </a:xfrm>
            <a:prstGeom prst="ellipse">
              <a:avLst/>
            </a:prstGeom>
            <a:ln>
              <a:noFill/>
            </a:ln>
            <a:effectLst>
              <a:softEdge rad="112500"/>
            </a:effectLst>
          </p:spPr>
        </p:pic>
        <p:sp>
          <p:nvSpPr>
            <p:cNvPr id="2" name="吹き出し: 角を丸めた四角形 1">
              <a:extLst>
                <a:ext uri="{FF2B5EF4-FFF2-40B4-BE49-F238E27FC236}">
                  <a16:creationId xmlns:a16="http://schemas.microsoft.com/office/drawing/2014/main" id="{0957F688-95E2-4E6B-920D-A8DAAEDC8141}"/>
                </a:ext>
              </a:extLst>
            </p:cNvPr>
            <p:cNvSpPr/>
            <p:nvPr/>
          </p:nvSpPr>
          <p:spPr>
            <a:xfrm>
              <a:off x="146788" y="868309"/>
              <a:ext cx="1872743" cy="1135283"/>
            </a:xfrm>
            <a:prstGeom prst="wedgeRoundRectCallout">
              <a:avLst>
                <a:gd name="adj1" fmla="val 66796"/>
                <a:gd name="adj2" fmla="val 220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D9D7E9B-843D-4425-B590-BAA22F4D8B09}"/>
                </a:ext>
              </a:extLst>
            </p:cNvPr>
            <p:cNvSpPr txBox="1"/>
            <p:nvPr/>
          </p:nvSpPr>
          <p:spPr>
            <a:xfrm>
              <a:off x="146788" y="974285"/>
              <a:ext cx="1872743" cy="923330"/>
            </a:xfrm>
            <a:prstGeom prst="rect">
              <a:avLst/>
            </a:prstGeom>
            <a:noFill/>
          </p:spPr>
          <p:txBody>
            <a:bodyPr wrap="square" rtlCol="0">
              <a:spAutoFit/>
            </a:bodyPr>
            <a:lstStyle/>
            <a:p>
              <a:r>
                <a:rPr kumimoji="1" lang="ja-JP" altLang="en-US" dirty="0"/>
                <a:t>だんごむしってどうやって飼うんだろう？</a:t>
              </a:r>
            </a:p>
          </p:txBody>
        </p:sp>
      </p:grpSp>
      <p:grpSp>
        <p:nvGrpSpPr>
          <p:cNvPr id="11" name="グループ化 10"/>
          <p:cNvGrpSpPr/>
          <p:nvPr/>
        </p:nvGrpSpPr>
        <p:grpSpPr>
          <a:xfrm>
            <a:off x="5416061" y="847103"/>
            <a:ext cx="6284250" cy="6010897"/>
            <a:chOff x="5416061" y="847103"/>
            <a:chExt cx="6284250" cy="6010897"/>
          </a:xfrm>
        </p:grpSpPr>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5416061" y="3747959"/>
              <a:ext cx="4146722" cy="3110041"/>
            </a:xfrm>
            <a:prstGeom prst="ellipse">
              <a:avLst/>
            </a:prstGeom>
            <a:ln>
              <a:noFill/>
            </a:ln>
            <a:effectLst>
              <a:softEdge rad="317500"/>
            </a:effectLst>
          </p:spPr>
        </p:pic>
        <p:pic>
          <p:nvPicPr>
            <p:cNvPr id="6" name="図 5" descr="屋内, テーブル, 人, 窓 が含まれている画像&#10;&#10;自動的に生成された説明">
              <a:extLst>
                <a:ext uri="{FF2B5EF4-FFF2-40B4-BE49-F238E27FC236}">
                  <a16:creationId xmlns:a16="http://schemas.microsoft.com/office/drawing/2014/main" id="{BBCFA96E-F1FB-4624-88DA-7947E19C2A8E}"/>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p:blipFill>
          <p:spPr>
            <a:xfrm>
              <a:off x="6091437" y="847103"/>
              <a:ext cx="4034933" cy="2950188"/>
            </a:xfrm>
            <a:prstGeom prst="ellipse">
              <a:avLst/>
            </a:prstGeom>
            <a:effectLst>
              <a:softEdge rad="127000"/>
            </a:effectLst>
          </p:spPr>
        </p:pic>
        <p:sp>
          <p:nvSpPr>
            <p:cNvPr id="4" name="吹き出し: 角を丸めた四角形 3">
              <a:extLst>
                <a:ext uri="{FF2B5EF4-FFF2-40B4-BE49-F238E27FC236}">
                  <a16:creationId xmlns:a16="http://schemas.microsoft.com/office/drawing/2014/main" id="{73357F2F-4070-44F1-91B8-1CFF9FF4378C}"/>
                </a:ext>
              </a:extLst>
            </p:cNvPr>
            <p:cNvSpPr/>
            <p:nvPr/>
          </p:nvSpPr>
          <p:spPr>
            <a:xfrm>
              <a:off x="9816185" y="929667"/>
              <a:ext cx="1872743" cy="1135283"/>
            </a:xfrm>
            <a:prstGeom prst="wedgeRoundRectCallout">
              <a:avLst>
                <a:gd name="adj1" fmla="val -66431"/>
                <a:gd name="adj2" fmla="val 185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C1D6CF0-DAE7-48C7-BA39-6901788B809F}"/>
                </a:ext>
              </a:extLst>
            </p:cNvPr>
            <p:cNvSpPr txBox="1"/>
            <p:nvPr/>
          </p:nvSpPr>
          <p:spPr>
            <a:xfrm>
              <a:off x="9827568" y="1045827"/>
              <a:ext cx="1872743" cy="923330"/>
            </a:xfrm>
            <a:prstGeom prst="rect">
              <a:avLst/>
            </a:prstGeom>
            <a:noFill/>
          </p:spPr>
          <p:txBody>
            <a:bodyPr wrap="square" rtlCol="0">
              <a:spAutoFit/>
            </a:bodyPr>
            <a:lstStyle/>
            <a:p>
              <a:r>
                <a:rPr kumimoji="1" lang="ja-JP" altLang="en-US" dirty="0"/>
                <a:t>体はこうやって作ると本物みたいだよ！</a:t>
              </a:r>
            </a:p>
          </p:txBody>
        </p:sp>
        <p:sp>
          <p:nvSpPr>
            <p:cNvPr id="14" name="吹き出し: 角を丸めた四角形 13">
              <a:extLst>
                <a:ext uri="{FF2B5EF4-FFF2-40B4-BE49-F238E27FC236}">
                  <a16:creationId xmlns:a16="http://schemas.microsoft.com/office/drawing/2014/main" id="{421689A7-D65A-467C-B5DF-3B0DAA913D31}"/>
                </a:ext>
              </a:extLst>
            </p:cNvPr>
            <p:cNvSpPr/>
            <p:nvPr/>
          </p:nvSpPr>
          <p:spPr>
            <a:xfrm>
              <a:off x="9381592" y="5123138"/>
              <a:ext cx="1872743" cy="1135283"/>
            </a:xfrm>
            <a:prstGeom prst="wedgeRoundRectCallout">
              <a:avLst>
                <a:gd name="adj1" fmla="val -66431"/>
                <a:gd name="adj2" fmla="val 185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8B2F0D1-34D8-48F9-9BE8-D1DBB6A72459}"/>
                </a:ext>
              </a:extLst>
            </p:cNvPr>
            <p:cNvSpPr txBox="1"/>
            <p:nvPr/>
          </p:nvSpPr>
          <p:spPr>
            <a:xfrm>
              <a:off x="9448731" y="5367615"/>
              <a:ext cx="1872743" cy="646331"/>
            </a:xfrm>
            <a:prstGeom prst="rect">
              <a:avLst/>
            </a:prstGeom>
            <a:noFill/>
          </p:spPr>
          <p:txBody>
            <a:bodyPr wrap="square" rtlCol="0">
              <a:spAutoFit/>
            </a:bodyPr>
            <a:lstStyle/>
            <a:p>
              <a:r>
                <a:rPr kumimoji="1" lang="ja-JP" altLang="en-US" dirty="0"/>
                <a:t>足は１４本あるんだったよね！</a:t>
              </a:r>
            </a:p>
          </p:txBody>
        </p:sp>
      </p:grpSp>
      <p:grpSp>
        <p:nvGrpSpPr>
          <p:cNvPr id="13" name="グループ化 12"/>
          <p:cNvGrpSpPr/>
          <p:nvPr/>
        </p:nvGrpSpPr>
        <p:grpSpPr>
          <a:xfrm>
            <a:off x="312384" y="3268678"/>
            <a:ext cx="5054780" cy="3481199"/>
            <a:chOff x="312384" y="3268678"/>
            <a:chExt cx="5054780" cy="3481199"/>
          </a:xfrm>
        </p:grpSpPr>
        <p:pic>
          <p:nvPicPr>
            <p:cNvPr id="7" name="コンテンツ プレースホルダー 3">
              <a:extLst>
                <a:ext uri="{FF2B5EF4-FFF2-40B4-BE49-F238E27FC236}">
                  <a16:creationId xmlns:a16="http://schemas.microsoft.com/office/drawing/2014/main" id="{E303BFF9-400E-4670-B2F9-95FAAF36168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1303838" y="3702383"/>
              <a:ext cx="4063326" cy="3047494"/>
            </a:xfrm>
            <a:prstGeom prst="ellipse">
              <a:avLst/>
            </a:prstGeom>
            <a:ln>
              <a:noFill/>
            </a:ln>
            <a:effectLst>
              <a:softEdge rad="112500"/>
            </a:effectLst>
          </p:spPr>
        </p:pic>
        <p:sp>
          <p:nvSpPr>
            <p:cNvPr id="18" name="吹き出し: 角を丸めた四角形 17">
              <a:extLst>
                <a:ext uri="{FF2B5EF4-FFF2-40B4-BE49-F238E27FC236}">
                  <a16:creationId xmlns:a16="http://schemas.microsoft.com/office/drawing/2014/main" id="{8E406CD1-F10F-4F73-BB5F-BE7DB4009199}"/>
                </a:ext>
              </a:extLst>
            </p:cNvPr>
            <p:cNvSpPr/>
            <p:nvPr/>
          </p:nvSpPr>
          <p:spPr>
            <a:xfrm>
              <a:off x="312384" y="3268678"/>
              <a:ext cx="1872743" cy="1135283"/>
            </a:xfrm>
            <a:prstGeom prst="wedgeRoundRectCallout">
              <a:avLst>
                <a:gd name="adj1" fmla="val 67494"/>
                <a:gd name="adj2" fmla="val 4963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02235695-0F48-4F02-A720-5DBA241C47AC}"/>
                </a:ext>
              </a:extLst>
            </p:cNvPr>
            <p:cNvSpPr txBox="1"/>
            <p:nvPr/>
          </p:nvSpPr>
          <p:spPr>
            <a:xfrm>
              <a:off x="367465" y="3395860"/>
              <a:ext cx="1872743" cy="923330"/>
            </a:xfrm>
            <a:prstGeom prst="rect">
              <a:avLst/>
            </a:prstGeom>
            <a:noFill/>
          </p:spPr>
          <p:txBody>
            <a:bodyPr wrap="square" rtlCol="0">
              <a:spAutoFit/>
            </a:bodyPr>
            <a:lstStyle/>
            <a:p>
              <a:r>
                <a:rPr kumimoji="1" lang="ja-JP" altLang="en-US" dirty="0"/>
                <a:t>ダンゴムシがひっくり返るとこんな感じ！</a:t>
              </a:r>
            </a:p>
          </p:txBody>
        </p:sp>
      </p:grpSp>
    </p:spTree>
    <p:extLst>
      <p:ext uri="{BB962C8B-B14F-4D97-AF65-F5344CB8AC3E}">
        <p14:creationId xmlns:p14="http://schemas.microsoft.com/office/powerpoint/2010/main" val="19989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11736D3-6440-49C8-887E-03321065803D}"/>
              </a:ext>
            </a:extLst>
          </p:cNvPr>
          <p:cNvSpPr txBox="1"/>
          <p:nvPr/>
        </p:nvSpPr>
        <p:spPr>
          <a:xfrm>
            <a:off x="380998" y="247650"/>
            <a:ext cx="10580513" cy="1077218"/>
          </a:xfrm>
          <a:prstGeom prst="rect">
            <a:avLst/>
          </a:prstGeom>
          <a:noFill/>
        </p:spPr>
        <p:txBody>
          <a:bodyPr wrap="square" rtlCol="0">
            <a:spAutoFit/>
          </a:bodyPr>
          <a:lstStyle/>
          <a:p>
            <a:r>
              <a:rPr kumimoji="1" lang="ja-JP" altLang="en-US" sz="3200" dirty="0"/>
              <a:t>繰り返していく中で、興味関心を高め、かかわりの中で自分の力を出していく</a:t>
            </a:r>
          </a:p>
        </p:txBody>
      </p:sp>
      <p:grpSp>
        <p:nvGrpSpPr>
          <p:cNvPr id="6" name="グループ化 5">
            <a:extLst>
              <a:ext uri="{FF2B5EF4-FFF2-40B4-BE49-F238E27FC236}">
                <a16:creationId xmlns:a16="http://schemas.microsoft.com/office/drawing/2014/main" id="{EA133531-B09B-49C6-AFAB-5765014FC1B5}"/>
              </a:ext>
            </a:extLst>
          </p:cNvPr>
          <p:cNvGrpSpPr/>
          <p:nvPr/>
        </p:nvGrpSpPr>
        <p:grpSpPr>
          <a:xfrm>
            <a:off x="2635271" y="1658941"/>
            <a:ext cx="6921458" cy="5199059"/>
            <a:chOff x="2635271" y="1658941"/>
            <a:chExt cx="6921458" cy="5199059"/>
          </a:xfrm>
        </p:grpSpPr>
        <p:grpSp>
          <p:nvGrpSpPr>
            <p:cNvPr id="3" name="グループ化 2"/>
            <p:cNvGrpSpPr/>
            <p:nvPr/>
          </p:nvGrpSpPr>
          <p:grpSpPr>
            <a:xfrm>
              <a:off x="2635271" y="1658941"/>
              <a:ext cx="6921458" cy="5199059"/>
              <a:chOff x="654999" y="974145"/>
              <a:chExt cx="5315989" cy="4239353"/>
            </a:xfrm>
          </p:grpSpPr>
          <p:pic>
            <p:nvPicPr>
              <p:cNvPr id="2" name="図 1" descr="人, 屋外, 食品, 草 が含まれている画像&#10;&#10;自動的に生成された説明">
                <a:extLst>
                  <a:ext uri="{FF2B5EF4-FFF2-40B4-BE49-F238E27FC236}">
                    <a16:creationId xmlns:a16="http://schemas.microsoft.com/office/drawing/2014/main" id="{C9675034-FD1E-40EC-98EE-67E75C84FE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999" y="974145"/>
                <a:ext cx="4665749" cy="3499313"/>
              </a:xfrm>
              <a:prstGeom prst="rect">
                <a:avLst/>
              </a:prstGeom>
            </p:spPr>
          </p:pic>
          <p:sp>
            <p:nvSpPr>
              <p:cNvPr id="8" name="テキスト ボックス 7">
                <a:extLst>
                  <a:ext uri="{FF2B5EF4-FFF2-40B4-BE49-F238E27FC236}">
                    <a16:creationId xmlns:a16="http://schemas.microsoft.com/office/drawing/2014/main" id="{B55EA40F-BD33-4638-B9FC-287FFF8FCA0C}"/>
                  </a:ext>
                </a:extLst>
              </p:cNvPr>
              <p:cNvSpPr txBox="1"/>
              <p:nvPr/>
            </p:nvSpPr>
            <p:spPr>
              <a:xfrm>
                <a:off x="1105477" y="4567167"/>
                <a:ext cx="4865511" cy="646331"/>
              </a:xfrm>
              <a:prstGeom prst="rect">
                <a:avLst/>
              </a:prstGeom>
              <a:noFill/>
            </p:spPr>
            <p:txBody>
              <a:bodyPr wrap="square" rtlCol="0">
                <a:spAutoFit/>
              </a:bodyPr>
              <a:lstStyle/>
              <a:p>
                <a:r>
                  <a:rPr kumimoji="1" lang="ja-JP" altLang="en-US" dirty="0"/>
                  <a:t>ダンゴムシを自分たちで育てたい！</a:t>
                </a:r>
                <a:endParaRPr kumimoji="1" lang="en-US" altLang="ja-JP" dirty="0"/>
              </a:p>
              <a:p>
                <a:r>
                  <a:rPr kumimoji="1" lang="ja-JP" altLang="en-US" dirty="0"/>
                  <a:t>きゅうりをお家からもってきたよ！</a:t>
                </a:r>
              </a:p>
            </p:txBody>
          </p:sp>
        </p:grpSp>
        <p:sp>
          <p:nvSpPr>
            <p:cNvPr id="4" name="正方形/長方形 3">
              <a:extLst>
                <a:ext uri="{FF2B5EF4-FFF2-40B4-BE49-F238E27FC236}">
                  <a16:creationId xmlns:a16="http://schemas.microsoft.com/office/drawing/2014/main" id="{7C84246D-2DCF-43CA-8B89-A03745EBC16C}"/>
                </a:ext>
              </a:extLst>
            </p:cNvPr>
            <p:cNvSpPr/>
            <p:nvPr/>
          </p:nvSpPr>
          <p:spPr>
            <a:xfrm>
              <a:off x="6445771" y="3087974"/>
              <a:ext cx="284813" cy="1349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ustDataLst>
      <p:tags r:id="rId1"/>
    </p:custDataLst>
    <p:extLst>
      <p:ext uri="{BB962C8B-B14F-4D97-AF65-F5344CB8AC3E}">
        <p14:creationId xmlns:p14="http://schemas.microsoft.com/office/powerpoint/2010/main" val="14759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BA1AC6E-E0F1-40B6-B73F-6BC25E4C253E}"/>
              </a:ext>
            </a:extLst>
          </p:cNvPr>
          <p:cNvSpPr txBox="1"/>
          <p:nvPr/>
        </p:nvSpPr>
        <p:spPr>
          <a:xfrm>
            <a:off x="364434" y="1391071"/>
            <a:ext cx="5857946" cy="923330"/>
          </a:xfrm>
          <a:prstGeom prst="rect">
            <a:avLst/>
          </a:prstGeom>
          <a:noFill/>
        </p:spPr>
        <p:txBody>
          <a:bodyPr wrap="square" rtlCol="0">
            <a:spAutoFit/>
          </a:bodyPr>
          <a:lstStyle/>
          <a:p>
            <a:r>
              <a:rPr kumimoji="1" lang="ja-JP" altLang="en-US" sz="5400" dirty="0">
                <a:solidFill>
                  <a:srgbClr val="FF0000"/>
                </a:solidFill>
              </a:rPr>
              <a:t>「好きになる」</a:t>
            </a:r>
          </a:p>
        </p:txBody>
      </p:sp>
      <p:sp>
        <p:nvSpPr>
          <p:cNvPr id="5" name="テキスト ボックス 4">
            <a:extLst>
              <a:ext uri="{FF2B5EF4-FFF2-40B4-BE49-F238E27FC236}">
                <a16:creationId xmlns:a16="http://schemas.microsoft.com/office/drawing/2014/main" id="{21BACF71-D517-40D6-9A55-1C3821CE5198}"/>
              </a:ext>
            </a:extLst>
          </p:cNvPr>
          <p:cNvSpPr txBox="1"/>
          <p:nvPr/>
        </p:nvSpPr>
        <p:spPr>
          <a:xfrm>
            <a:off x="1443195" y="2564781"/>
            <a:ext cx="8322365" cy="2554545"/>
          </a:xfrm>
          <a:prstGeom prst="rect">
            <a:avLst/>
          </a:prstGeom>
          <a:noFill/>
        </p:spPr>
        <p:txBody>
          <a:bodyPr wrap="square" rtlCol="0">
            <a:spAutoFit/>
          </a:bodyPr>
          <a:lstStyle/>
          <a:p>
            <a:r>
              <a:rPr kumimoji="1" lang="ja-JP" altLang="en-US" sz="4000" dirty="0"/>
              <a:t>幼児なりに対象にかかわり、気付きを重ねながら、主体的に向き合い、その中で自分なりの力を発揮しようとしていくこと</a:t>
            </a:r>
          </a:p>
        </p:txBody>
      </p:sp>
    </p:spTree>
    <p:extLst>
      <p:ext uri="{BB962C8B-B14F-4D97-AF65-F5344CB8AC3E}">
        <p14:creationId xmlns:p14="http://schemas.microsoft.com/office/powerpoint/2010/main" val="2174925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FD58C075-BC53-4086-AE2F-38653958F583}"/>
              </a:ext>
            </a:extLst>
          </p:cNvPr>
          <p:cNvGrpSpPr/>
          <p:nvPr/>
        </p:nvGrpSpPr>
        <p:grpSpPr>
          <a:xfrm>
            <a:off x="1491905" y="3003668"/>
            <a:ext cx="2034885" cy="1608972"/>
            <a:chOff x="1625600" y="3149600"/>
            <a:chExt cx="2034885" cy="1608972"/>
          </a:xfrm>
        </p:grpSpPr>
        <p:sp>
          <p:nvSpPr>
            <p:cNvPr id="15" name="矢印: 上カーブ 14">
              <a:extLst>
                <a:ext uri="{FF2B5EF4-FFF2-40B4-BE49-F238E27FC236}">
                  <a16:creationId xmlns:a16="http://schemas.microsoft.com/office/drawing/2014/main" id="{BC82D09C-174A-4A57-9C98-18294CF944C3}"/>
                </a:ext>
              </a:extLst>
            </p:cNvPr>
            <p:cNvSpPr/>
            <p:nvPr/>
          </p:nvSpPr>
          <p:spPr>
            <a:xfrm rot="2508059">
              <a:off x="1954835" y="3616685"/>
              <a:ext cx="1705650" cy="1141887"/>
            </a:xfrm>
            <a:prstGeom prst="curvedUpArrow">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正方形/長方形 15">
              <a:extLst>
                <a:ext uri="{FF2B5EF4-FFF2-40B4-BE49-F238E27FC236}">
                  <a16:creationId xmlns:a16="http://schemas.microsoft.com/office/drawing/2014/main" id="{BA0F8EE8-FED6-4712-B209-4A91B282C623}"/>
                </a:ext>
              </a:extLst>
            </p:cNvPr>
            <p:cNvSpPr/>
            <p:nvPr/>
          </p:nvSpPr>
          <p:spPr>
            <a:xfrm>
              <a:off x="1625600" y="3149600"/>
              <a:ext cx="1280160" cy="871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BD32157-62C4-4F21-9A19-680D79932987}"/>
                </a:ext>
              </a:extLst>
            </p:cNvPr>
            <p:cNvSpPr/>
            <p:nvPr/>
          </p:nvSpPr>
          <p:spPr>
            <a:xfrm>
              <a:off x="1869440" y="4021574"/>
              <a:ext cx="629920" cy="509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3A347E8B-F653-4300-B3EE-559AFD38D8D8}"/>
              </a:ext>
            </a:extLst>
          </p:cNvPr>
          <p:cNvGrpSpPr/>
          <p:nvPr/>
        </p:nvGrpSpPr>
        <p:grpSpPr>
          <a:xfrm>
            <a:off x="5226976" y="1504147"/>
            <a:ext cx="2281264" cy="1988131"/>
            <a:chOff x="1625600" y="3149600"/>
            <a:chExt cx="2034885" cy="1608972"/>
          </a:xfrm>
        </p:grpSpPr>
        <p:sp>
          <p:nvSpPr>
            <p:cNvPr id="20" name="矢印: 上カーブ 19">
              <a:extLst>
                <a:ext uri="{FF2B5EF4-FFF2-40B4-BE49-F238E27FC236}">
                  <a16:creationId xmlns:a16="http://schemas.microsoft.com/office/drawing/2014/main" id="{4914AE81-4A03-4D7B-8F32-BD8FB3A3CB50}"/>
                </a:ext>
              </a:extLst>
            </p:cNvPr>
            <p:cNvSpPr/>
            <p:nvPr/>
          </p:nvSpPr>
          <p:spPr>
            <a:xfrm rot="2508059">
              <a:off x="1954835" y="3616685"/>
              <a:ext cx="1705650" cy="1141887"/>
            </a:xfrm>
            <a:prstGeom prst="curvedUpArrow">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51DF440B-0392-4024-A778-CE7257645D35}"/>
                </a:ext>
              </a:extLst>
            </p:cNvPr>
            <p:cNvSpPr/>
            <p:nvPr/>
          </p:nvSpPr>
          <p:spPr>
            <a:xfrm>
              <a:off x="1625600" y="3149600"/>
              <a:ext cx="1280160" cy="871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CAEB6BD0-6E8C-47DD-80E0-F3801A3AEA00}"/>
                </a:ext>
              </a:extLst>
            </p:cNvPr>
            <p:cNvSpPr/>
            <p:nvPr/>
          </p:nvSpPr>
          <p:spPr>
            <a:xfrm>
              <a:off x="1869440" y="4021574"/>
              <a:ext cx="629920" cy="509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テキスト ボックス 44">
            <a:extLst>
              <a:ext uri="{FF2B5EF4-FFF2-40B4-BE49-F238E27FC236}">
                <a16:creationId xmlns:a16="http://schemas.microsoft.com/office/drawing/2014/main" id="{30BB782A-3114-4842-BCA1-6EAEC856F293}"/>
              </a:ext>
            </a:extLst>
          </p:cNvPr>
          <p:cNvSpPr txBox="1"/>
          <p:nvPr/>
        </p:nvSpPr>
        <p:spPr>
          <a:xfrm>
            <a:off x="7735123" y="5588478"/>
            <a:ext cx="4236933" cy="400110"/>
          </a:xfrm>
          <a:prstGeom prst="rect">
            <a:avLst/>
          </a:prstGeom>
          <a:noFill/>
        </p:spPr>
        <p:txBody>
          <a:bodyPr wrap="square" rtlCol="0">
            <a:spAutoFit/>
          </a:bodyPr>
          <a:lstStyle/>
          <a:p>
            <a:r>
              <a:rPr kumimoji="1" lang="ja-JP" altLang="en-US" sz="2000" u="sng" dirty="0"/>
              <a:t>遊びが深まり、思いが強くなる</a:t>
            </a:r>
          </a:p>
        </p:txBody>
      </p:sp>
      <p:sp>
        <p:nvSpPr>
          <p:cNvPr id="50" name="テキスト ボックス 49">
            <a:extLst>
              <a:ext uri="{FF2B5EF4-FFF2-40B4-BE49-F238E27FC236}">
                <a16:creationId xmlns:a16="http://schemas.microsoft.com/office/drawing/2014/main" id="{B0A9773A-0E14-437D-B818-8D0A4645699D}"/>
              </a:ext>
            </a:extLst>
          </p:cNvPr>
          <p:cNvSpPr txBox="1"/>
          <p:nvPr/>
        </p:nvSpPr>
        <p:spPr>
          <a:xfrm>
            <a:off x="2767226" y="6189646"/>
            <a:ext cx="7070258" cy="461665"/>
          </a:xfrm>
          <a:prstGeom prst="rect">
            <a:avLst/>
          </a:prstGeom>
          <a:noFill/>
        </p:spPr>
        <p:txBody>
          <a:bodyPr wrap="square" rtlCol="0">
            <a:spAutoFit/>
          </a:bodyPr>
          <a:lstStyle/>
          <a:p>
            <a:r>
              <a:rPr kumimoji="1" lang="ja-JP" altLang="en-US" sz="2400" b="1" dirty="0">
                <a:solidFill>
                  <a:srgbClr val="FF0000"/>
                </a:solidFill>
              </a:rPr>
              <a:t>繰り返しかかわることで遊びの質が変化していく</a:t>
            </a:r>
          </a:p>
        </p:txBody>
      </p:sp>
      <p:grpSp>
        <p:nvGrpSpPr>
          <p:cNvPr id="2" name="グループ化 1"/>
          <p:cNvGrpSpPr/>
          <p:nvPr/>
        </p:nvGrpSpPr>
        <p:grpSpPr>
          <a:xfrm>
            <a:off x="184605" y="2394367"/>
            <a:ext cx="2000578" cy="3008185"/>
            <a:chOff x="184605" y="2394367"/>
            <a:chExt cx="2000578" cy="3008185"/>
          </a:xfrm>
        </p:grpSpPr>
        <p:sp>
          <p:nvSpPr>
            <p:cNvPr id="5" name="楕円 4">
              <a:extLst>
                <a:ext uri="{FF2B5EF4-FFF2-40B4-BE49-F238E27FC236}">
                  <a16:creationId xmlns:a16="http://schemas.microsoft.com/office/drawing/2014/main" id="{F79E471C-47BA-4CD4-A481-403B7011131A}"/>
                </a:ext>
              </a:extLst>
            </p:cNvPr>
            <p:cNvSpPr/>
            <p:nvPr/>
          </p:nvSpPr>
          <p:spPr>
            <a:xfrm>
              <a:off x="436720" y="4203672"/>
              <a:ext cx="1676400" cy="119888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BAA2DE47-B41E-4AAD-BE45-BCC6544445CE}"/>
                </a:ext>
              </a:extLst>
            </p:cNvPr>
            <p:cNvSpPr txBox="1"/>
            <p:nvPr/>
          </p:nvSpPr>
          <p:spPr>
            <a:xfrm>
              <a:off x="742381" y="4336863"/>
              <a:ext cx="1355363" cy="923330"/>
            </a:xfrm>
            <a:prstGeom prst="rect">
              <a:avLst/>
            </a:prstGeom>
            <a:noFill/>
          </p:spPr>
          <p:txBody>
            <a:bodyPr wrap="square" rtlCol="0">
              <a:spAutoFit/>
            </a:bodyPr>
            <a:lstStyle/>
            <a:p>
              <a:r>
                <a:rPr kumimoji="1" lang="ja-JP" altLang="en-US" dirty="0"/>
                <a:t>なんだ</a:t>
              </a:r>
              <a:endParaRPr kumimoji="1" lang="en-US" altLang="ja-JP" dirty="0"/>
            </a:p>
            <a:p>
              <a:r>
                <a:rPr kumimoji="1" lang="ja-JP" altLang="en-US" dirty="0"/>
                <a:t>これは？</a:t>
              </a:r>
              <a:endParaRPr kumimoji="1" lang="en-US" altLang="ja-JP" dirty="0"/>
            </a:p>
            <a:p>
              <a:r>
                <a:rPr kumimoji="1" lang="ja-JP" altLang="en-US" dirty="0"/>
                <a:t>（出会い）</a:t>
              </a:r>
            </a:p>
          </p:txBody>
        </p:sp>
        <p:pic>
          <p:nvPicPr>
            <p:cNvPr id="68" name="図 67" descr="屋外, 人, 草, 帽子 が含まれている画像&#10;&#10;自動的に生成された説明">
              <a:extLst>
                <a:ext uri="{FF2B5EF4-FFF2-40B4-BE49-F238E27FC236}">
                  <a16:creationId xmlns:a16="http://schemas.microsoft.com/office/drawing/2014/main" id="{B3F0FA19-6A68-4418-81D5-A67A615D0B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605" y="2394367"/>
              <a:ext cx="2000578" cy="1500434"/>
            </a:xfrm>
            <a:prstGeom prst="ellipse">
              <a:avLst/>
            </a:prstGeom>
            <a:effectLst>
              <a:softEdge rad="127000"/>
            </a:effectLst>
          </p:spPr>
        </p:pic>
      </p:grpSp>
      <p:grpSp>
        <p:nvGrpSpPr>
          <p:cNvPr id="6" name="グループ化 5"/>
          <p:cNvGrpSpPr/>
          <p:nvPr/>
        </p:nvGrpSpPr>
        <p:grpSpPr>
          <a:xfrm>
            <a:off x="1666171" y="3429281"/>
            <a:ext cx="2912292" cy="2227069"/>
            <a:chOff x="1666171" y="3429281"/>
            <a:chExt cx="2912292" cy="2227069"/>
          </a:xfrm>
        </p:grpSpPr>
        <p:grpSp>
          <p:nvGrpSpPr>
            <p:cNvPr id="25" name="グループ化 24">
              <a:extLst>
                <a:ext uri="{FF2B5EF4-FFF2-40B4-BE49-F238E27FC236}">
                  <a16:creationId xmlns:a16="http://schemas.microsoft.com/office/drawing/2014/main" id="{B52AE5B6-D7E6-4492-810D-4B0108F8238A}"/>
                </a:ext>
              </a:extLst>
            </p:cNvPr>
            <p:cNvGrpSpPr/>
            <p:nvPr/>
          </p:nvGrpSpPr>
          <p:grpSpPr>
            <a:xfrm>
              <a:off x="1666171" y="3429281"/>
              <a:ext cx="1383332" cy="793442"/>
              <a:chOff x="1376814" y="3112343"/>
              <a:chExt cx="1383332" cy="793442"/>
            </a:xfrm>
          </p:grpSpPr>
          <p:sp>
            <p:nvSpPr>
              <p:cNvPr id="23" name="楕円 22">
                <a:extLst>
                  <a:ext uri="{FF2B5EF4-FFF2-40B4-BE49-F238E27FC236}">
                    <a16:creationId xmlns:a16="http://schemas.microsoft.com/office/drawing/2014/main" id="{549F739B-2A58-40C1-8A69-18AFAF7BF33C}"/>
                  </a:ext>
                </a:extLst>
              </p:cNvPr>
              <p:cNvSpPr/>
              <p:nvPr/>
            </p:nvSpPr>
            <p:spPr>
              <a:xfrm>
                <a:off x="1376814" y="3112343"/>
                <a:ext cx="1124321" cy="793442"/>
              </a:xfrm>
              <a:prstGeom prst="ellipse">
                <a:avLst/>
              </a:prstGeom>
              <a:solidFill>
                <a:schemeClr val="accent1">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48277499-F0CB-4A0A-9BD3-DEE6E2A7C8EA}"/>
                  </a:ext>
                </a:extLst>
              </p:cNvPr>
              <p:cNvSpPr txBox="1"/>
              <p:nvPr/>
            </p:nvSpPr>
            <p:spPr>
              <a:xfrm>
                <a:off x="1514586" y="3330104"/>
                <a:ext cx="1245560" cy="369332"/>
              </a:xfrm>
              <a:prstGeom prst="rect">
                <a:avLst/>
              </a:prstGeom>
              <a:noFill/>
              <a:ln>
                <a:noFill/>
              </a:ln>
            </p:spPr>
            <p:txBody>
              <a:bodyPr wrap="square" rtlCol="0">
                <a:spAutoFit/>
              </a:bodyPr>
              <a:lstStyle/>
              <a:p>
                <a:r>
                  <a:rPr kumimoji="1" lang="ja-JP" altLang="en-US" dirty="0"/>
                  <a:t>気付き</a:t>
                </a:r>
              </a:p>
            </p:txBody>
          </p:sp>
        </p:grpSp>
        <p:grpSp>
          <p:nvGrpSpPr>
            <p:cNvPr id="26" name="グループ化 25">
              <a:extLst>
                <a:ext uri="{FF2B5EF4-FFF2-40B4-BE49-F238E27FC236}">
                  <a16:creationId xmlns:a16="http://schemas.microsoft.com/office/drawing/2014/main" id="{02C9C319-5861-4AA4-8217-9E2B90AC2AB6}"/>
                </a:ext>
              </a:extLst>
            </p:cNvPr>
            <p:cNvGrpSpPr/>
            <p:nvPr/>
          </p:nvGrpSpPr>
          <p:grpSpPr>
            <a:xfrm>
              <a:off x="3195131" y="4361940"/>
              <a:ext cx="1383332" cy="793442"/>
              <a:chOff x="1376814" y="3112343"/>
              <a:chExt cx="1383332" cy="793442"/>
            </a:xfrm>
          </p:grpSpPr>
          <p:sp>
            <p:nvSpPr>
              <p:cNvPr id="27" name="楕円 26">
                <a:extLst>
                  <a:ext uri="{FF2B5EF4-FFF2-40B4-BE49-F238E27FC236}">
                    <a16:creationId xmlns:a16="http://schemas.microsoft.com/office/drawing/2014/main" id="{AFF52215-0300-4DD9-86B3-262EDA314B7E}"/>
                  </a:ext>
                </a:extLst>
              </p:cNvPr>
              <p:cNvSpPr/>
              <p:nvPr/>
            </p:nvSpPr>
            <p:spPr>
              <a:xfrm>
                <a:off x="1376814" y="3112343"/>
                <a:ext cx="1124321" cy="793442"/>
              </a:xfrm>
              <a:prstGeom prst="ellipse">
                <a:avLst/>
              </a:prstGeom>
              <a:solidFill>
                <a:schemeClr val="accent1">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7166146B-7F8B-4C80-BC8D-FC41819D6F37}"/>
                  </a:ext>
                </a:extLst>
              </p:cNvPr>
              <p:cNvSpPr txBox="1"/>
              <p:nvPr/>
            </p:nvSpPr>
            <p:spPr>
              <a:xfrm>
                <a:off x="1514586" y="3330104"/>
                <a:ext cx="1245560" cy="369332"/>
              </a:xfrm>
              <a:prstGeom prst="rect">
                <a:avLst/>
              </a:prstGeom>
              <a:noFill/>
              <a:ln>
                <a:noFill/>
              </a:ln>
            </p:spPr>
            <p:txBody>
              <a:bodyPr wrap="square" rtlCol="0">
                <a:spAutoFit/>
              </a:bodyPr>
              <a:lstStyle/>
              <a:p>
                <a:r>
                  <a:rPr kumimoji="1" lang="ja-JP" altLang="en-US" dirty="0"/>
                  <a:t>気付き</a:t>
                </a:r>
              </a:p>
            </p:txBody>
          </p:sp>
        </p:grpSp>
        <p:pic>
          <p:nvPicPr>
            <p:cNvPr id="76" name="図 75" descr="屋内, 人, 天井, 民衆 が含まれている画像&#10;&#10;自動的に生成された説明">
              <a:extLst>
                <a:ext uri="{FF2B5EF4-FFF2-40B4-BE49-F238E27FC236}">
                  <a16:creationId xmlns:a16="http://schemas.microsoft.com/office/drawing/2014/main" id="{90B3F3ED-2703-4FF9-B351-AF56CF82E3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9672" y="4511099"/>
              <a:ext cx="1527001" cy="1145251"/>
            </a:xfrm>
            <a:prstGeom prst="ellipse">
              <a:avLst/>
            </a:prstGeom>
            <a:effectLst>
              <a:softEdge rad="127000"/>
            </a:effectLst>
          </p:spPr>
        </p:pic>
      </p:grpSp>
      <p:grpSp>
        <p:nvGrpSpPr>
          <p:cNvPr id="29" name="グループ化 28"/>
          <p:cNvGrpSpPr/>
          <p:nvPr/>
        </p:nvGrpSpPr>
        <p:grpSpPr>
          <a:xfrm>
            <a:off x="779540" y="5652060"/>
            <a:ext cx="2707561" cy="338554"/>
            <a:chOff x="779540" y="5652060"/>
            <a:chExt cx="2707561" cy="338554"/>
          </a:xfrm>
        </p:grpSpPr>
        <p:sp>
          <p:nvSpPr>
            <p:cNvPr id="41" name="テキスト ボックス 40">
              <a:extLst>
                <a:ext uri="{FF2B5EF4-FFF2-40B4-BE49-F238E27FC236}">
                  <a16:creationId xmlns:a16="http://schemas.microsoft.com/office/drawing/2014/main" id="{7F70FEF4-87DB-4B50-955C-AAE52F354787}"/>
                </a:ext>
              </a:extLst>
            </p:cNvPr>
            <p:cNvSpPr txBox="1"/>
            <p:nvPr/>
          </p:nvSpPr>
          <p:spPr>
            <a:xfrm>
              <a:off x="779540" y="5652060"/>
              <a:ext cx="2667160" cy="338554"/>
            </a:xfrm>
            <a:prstGeom prst="rect">
              <a:avLst/>
            </a:prstGeom>
            <a:noFill/>
          </p:spPr>
          <p:txBody>
            <a:bodyPr wrap="square" rtlCol="0">
              <a:spAutoFit/>
            </a:bodyPr>
            <a:lstStyle/>
            <a:p>
              <a:r>
                <a:rPr kumimoji="1" lang="ja-JP" altLang="en-US" sz="1600" u="sng" dirty="0"/>
                <a:t>遊びの楽しさを感じる</a:t>
              </a:r>
            </a:p>
          </p:txBody>
        </p:sp>
        <p:sp>
          <p:nvSpPr>
            <p:cNvPr id="77" name="矢印: 右 76">
              <a:extLst>
                <a:ext uri="{FF2B5EF4-FFF2-40B4-BE49-F238E27FC236}">
                  <a16:creationId xmlns:a16="http://schemas.microsoft.com/office/drawing/2014/main" id="{80455B9C-DC02-406B-B8C2-D63273146985}"/>
                </a:ext>
              </a:extLst>
            </p:cNvPr>
            <p:cNvSpPr/>
            <p:nvPr/>
          </p:nvSpPr>
          <p:spPr>
            <a:xfrm>
              <a:off x="3089904" y="5720338"/>
              <a:ext cx="397197" cy="1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p:cNvGrpSpPr/>
          <p:nvPr/>
        </p:nvGrpSpPr>
        <p:grpSpPr>
          <a:xfrm>
            <a:off x="3591430" y="5600770"/>
            <a:ext cx="4106299" cy="369332"/>
            <a:chOff x="3591430" y="5600770"/>
            <a:chExt cx="4106299" cy="369332"/>
          </a:xfrm>
        </p:grpSpPr>
        <p:sp>
          <p:nvSpPr>
            <p:cNvPr id="43" name="テキスト ボックス 42">
              <a:extLst>
                <a:ext uri="{FF2B5EF4-FFF2-40B4-BE49-F238E27FC236}">
                  <a16:creationId xmlns:a16="http://schemas.microsoft.com/office/drawing/2014/main" id="{ED3964DA-703D-49C5-A8B9-E53508E75D68}"/>
                </a:ext>
              </a:extLst>
            </p:cNvPr>
            <p:cNvSpPr txBox="1"/>
            <p:nvPr/>
          </p:nvSpPr>
          <p:spPr>
            <a:xfrm>
              <a:off x="3591430" y="5600770"/>
              <a:ext cx="3727499" cy="369332"/>
            </a:xfrm>
            <a:prstGeom prst="rect">
              <a:avLst/>
            </a:prstGeom>
            <a:noFill/>
          </p:spPr>
          <p:txBody>
            <a:bodyPr wrap="square" rtlCol="0">
              <a:spAutoFit/>
            </a:bodyPr>
            <a:lstStyle/>
            <a:p>
              <a:r>
                <a:rPr kumimoji="1" lang="ja-JP" altLang="en-US" u="sng" dirty="0"/>
                <a:t>遊びがつながる、楽しさが広がる</a:t>
              </a:r>
            </a:p>
          </p:txBody>
        </p:sp>
        <p:sp>
          <p:nvSpPr>
            <p:cNvPr id="79" name="矢印: 右 78">
              <a:extLst>
                <a:ext uri="{FF2B5EF4-FFF2-40B4-BE49-F238E27FC236}">
                  <a16:creationId xmlns:a16="http://schemas.microsoft.com/office/drawing/2014/main" id="{4932A442-DF6F-4648-B205-A56E1D15E990}"/>
                </a:ext>
              </a:extLst>
            </p:cNvPr>
            <p:cNvSpPr/>
            <p:nvPr/>
          </p:nvSpPr>
          <p:spPr>
            <a:xfrm>
              <a:off x="7300532" y="5720338"/>
              <a:ext cx="397197" cy="14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 name="テキスト ボックス 80">
            <a:extLst>
              <a:ext uri="{FF2B5EF4-FFF2-40B4-BE49-F238E27FC236}">
                <a16:creationId xmlns:a16="http://schemas.microsoft.com/office/drawing/2014/main" id="{74AAD0EC-11A5-4F19-8C0C-DD7058788FC3}"/>
              </a:ext>
            </a:extLst>
          </p:cNvPr>
          <p:cNvSpPr txBox="1"/>
          <p:nvPr/>
        </p:nvSpPr>
        <p:spPr>
          <a:xfrm>
            <a:off x="267791" y="238087"/>
            <a:ext cx="3517566" cy="1569660"/>
          </a:xfrm>
          <a:prstGeom prst="rect">
            <a:avLst/>
          </a:prstGeom>
          <a:noFill/>
        </p:spPr>
        <p:txBody>
          <a:bodyPr wrap="square" rtlCol="0">
            <a:spAutoFit/>
          </a:bodyPr>
          <a:lstStyle/>
          <a:p>
            <a:r>
              <a:rPr kumimoji="1" lang="ja-JP" altLang="en-US" sz="3200" dirty="0"/>
              <a:t>出会い、気付き</a:t>
            </a:r>
            <a:endParaRPr kumimoji="1" lang="en-US" altLang="ja-JP" sz="3200" dirty="0"/>
          </a:p>
          <a:p>
            <a:r>
              <a:rPr kumimoji="1" lang="ja-JP" altLang="en-US" sz="3200" dirty="0"/>
              <a:t>好きになっていくプロセス</a:t>
            </a:r>
          </a:p>
        </p:txBody>
      </p:sp>
      <p:grpSp>
        <p:nvGrpSpPr>
          <p:cNvPr id="33" name="グループ化 32">
            <a:extLst>
              <a:ext uri="{FF2B5EF4-FFF2-40B4-BE49-F238E27FC236}">
                <a16:creationId xmlns:a16="http://schemas.microsoft.com/office/drawing/2014/main" id="{EA8506F0-D827-4BB8-9C3B-367BBA9E334B}"/>
              </a:ext>
            </a:extLst>
          </p:cNvPr>
          <p:cNvGrpSpPr/>
          <p:nvPr/>
        </p:nvGrpSpPr>
        <p:grpSpPr>
          <a:xfrm>
            <a:off x="7303916" y="46775"/>
            <a:ext cx="4899304" cy="4947652"/>
            <a:chOff x="7303916" y="46775"/>
            <a:chExt cx="4899304" cy="4947652"/>
          </a:xfrm>
        </p:grpSpPr>
        <p:grpSp>
          <p:nvGrpSpPr>
            <p:cNvPr id="31" name="グループ化 30">
              <a:extLst>
                <a:ext uri="{FF2B5EF4-FFF2-40B4-BE49-F238E27FC236}">
                  <a16:creationId xmlns:a16="http://schemas.microsoft.com/office/drawing/2014/main" id="{0CA4EB8D-B557-4773-869F-34D94A6E80A4}"/>
                </a:ext>
              </a:extLst>
            </p:cNvPr>
            <p:cNvGrpSpPr/>
            <p:nvPr/>
          </p:nvGrpSpPr>
          <p:grpSpPr>
            <a:xfrm>
              <a:off x="7650455" y="1104314"/>
              <a:ext cx="2768600" cy="2179320"/>
              <a:chOff x="7650455" y="1104314"/>
              <a:chExt cx="2768600" cy="2179320"/>
            </a:xfrm>
          </p:grpSpPr>
          <p:sp>
            <p:nvSpPr>
              <p:cNvPr id="9" name="楕円 8">
                <a:extLst>
                  <a:ext uri="{FF2B5EF4-FFF2-40B4-BE49-F238E27FC236}">
                    <a16:creationId xmlns:a16="http://schemas.microsoft.com/office/drawing/2014/main" id="{64F81AB2-4821-4B97-B798-7EC70D31EB42}"/>
                  </a:ext>
                </a:extLst>
              </p:cNvPr>
              <p:cNvSpPr/>
              <p:nvPr/>
            </p:nvSpPr>
            <p:spPr>
              <a:xfrm>
                <a:off x="7650455" y="1104314"/>
                <a:ext cx="2768600" cy="2179320"/>
              </a:xfrm>
              <a:prstGeom prst="ellipse">
                <a:avLst/>
              </a:prstGeom>
              <a:solidFill>
                <a:srgbClr val="AB6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E5EE81B-8B8E-4588-9C3F-2DA4254FB9CA}"/>
                  </a:ext>
                </a:extLst>
              </p:cNvPr>
              <p:cNvSpPr txBox="1"/>
              <p:nvPr/>
            </p:nvSpPr>
            <p:spPr>
              <a:xfrm>
                <a:off x="8163959" y="1623601"/>
                <a:ext cx="1826260" cy="1200329"/>
              </a:xfrm>
              <a:prstGeom prst="rect">
                <a:avLst/>
              </a:prstGeom>
              <a:noFill/>
            </p:spPr>
            <p:txBody>
              <a:bodyPr wrap="square" rtlCol="0">
                <a:spAutoFit/>
              </a:bodyPr>
              <a:lstStyle/>
              <a:p>
                <a:r>
                  <a:rPr kumimoji="1" lang="ja-JP" altLang="en-US" dirty="0"/>
                  <a:t>もっとこうしてみよう！</a:t>
                </a:r>
                <a:endParaRPr kumimoji="1" lang="en-US" altLang="ja-JP" dirty="0"/>
              </a:p>
              <a:p>
                <a:r>
                  <a:rPr kumimoji="1" lang="ja-JP" altLang="en-US" dirty="0"/>
                  <a:t>こうしたら面白いかも！</a:t>
                </a:r>
              </a:p>
            </p:txBody>
          </p:sp>
        </p:grpSp>
        <p:grpSp>
          <p:nvGrpSpPr>
            <p:cNvPr id="13" name="グループ化 12"/>
            <p:cNvGrpSpPr/>
            <p:nvPr/>
          </p:nvGrpSpPr>
          <p:grpSpPr>
            <a:xfrm>
              <a:off x="7303916" y="46775"/>
              <a:ext cx="4899304" cy="4947652"/>
              <a:chOff x="7303916" y="46775"/>
              <a:chExt cx="4899304" cy="4947652"/>
            </a:xfrm>
          </p:grpSpPr>
          <p:sp>
            <p:nvSpPr>
              <p:cNvPr id="60" name="楕円 59">
                <a:extLst>
                  <a:ext uri="{FF2B5EF4-FFF2-40B4-BE49-F238E27FC236}">
                    <a16:creationId xmlns:a16="http://schemas.microsoft.com/office/drawing/2014/main" id="{EF86103D-A99C-4ADF-8326-49391C0D8C34}"/>
                  </a:ext>
                </a:extLst>
              </p:cNvPr>
              <p:cNvSpPr/>
              <p:nvPr/>
            </p:nvSpPr>
            <p:spPr>
              <a:xfrm>
                <a:off x="7652501" y="294207"/>
                <a:ext cx="1244348" cy="99418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id="{586D26F1-E2C9-4A55-8FDE-6F0020C9024C}"/>
                  </a:ext>
                </a:extLst>
              </p:cNvPr>
              <p:cNvSpPr txBox="1"/>
              <p:nvPr/>
            </p:nvSpPr>
            <p:spPr>
              <a:xfrm>
                <a:off x="7798315" y="489188"/>
                <a:ext cx="982286" cy="646331"/>
              </a:xfrm>
              <a:prstGeom prst="rect">
                <a:avLst/>
              </a:prstGeom>
              <a:noFill/>
            </p:spPr>
            <p:txBody>
              <a:bodyPr wrap="square" rtlCol="0">
                <a:spAutoFit/>
              </a:bodyPr>
              <a:lstStyle/>
              <a:p>
                <a:r>
                  <a:rPr kumimoji="1" lang="ja-JP" altLang="en-US" dirty="0"/>
                  <a:t>新たな出会い</a:t>
                </a:r>
              </a:p>
            </p:txBody>
          </p:sp>
          <p:pic>
            <p:nvPicPr>
              <p:cNvPr id="72" name="図 71" descr="人, 屋外, 食品, 草 が含まれている画像&#10;&#10;自動的に生成された説明">
                <a:extLst>
                  <a:ext uri="{FF2B5EF4-FFF2-40B4-BE49-F238E27FC236}">
                    <a16:creationId xmlns:a16="http://schemas.microsoft.com/office/drawing/2014/main" id="{C486375A-F214-4113-ACA2-63836A7739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02657" y="46775"/>
                <a:ext cx="2213472" cy="1660105"/>
              </a:xfrm>
              <a:prstGeom prst="ellipse">
                <a:avLst/>
              </a:prstGeom>
              <a:effectLst>
                <a:softEdge rad="127000"/>
              </a:effectLst>
            </p:spPr>
          </p:pic>
          <p:grpSp>
            <p:nvGrpSpPr>
              <p:cNvPr id="82" name="グループ化 81">
                <a:extLst>
                  <a:ext uri="{FF2B5EF4-FFF2-40B4-BE49-F238E27FC236}">
                    <a16:creationId xmlns:a16="http://schemas.microsoft.com/office/drawing/2014/main" id="{D9E5CC00-6F0B-443C-A51F-AAF54077B5F3}"/>
                  </a:ext>
                </a:extLst>
              </p:cNvPr>
              <p:cNvGrpSpPr/>
              <p:nvPr/>
            </p:nvGrpSpPr>
            <p:grpSpPr>
              <a:xfrm>
                <a:off x="10253094" y="1449843"/>
                <a:ext cx="1950126" cy="994181"/>
                <a:chOff x="1376814" y="3112343"/>
                <a:chExt cx="1478834" cy="793442"/>
              </a:xfrm>
            </p:grpSpPr>
            <p:sp>
              <p:nvSpPr>
                <p:cNvPr id="83" name="楕円 82">
                  <a:extLst>
                    <a:ext uri="{FF2B5EF4-FFF2-40B4-BE49-F238E27FC236}">
                      <a16:creationId xmlns:a16="http://schemas.microsoft.com/office/drawing/2014/main" id="{B0F7549D-2607-4A16-92DC-3C5D7EDE9249}"/>
                    </a:ext>
                  </a:extLst>
                </p:cNvPr>
                <p:cNvSpPr/>
                <p:nvPr/>
              </p:nvSpPr>
              <p:spPr>
                <a:xfrm>
                  <a:off x="1376814" y="3112343"/>
                  <a:ext cx="1124321" cy="793442"/>
                </a:xfrm>
                <a:prstGeom prst="ellipse">
                  <a:avLst/>
                </a:prstGeom>
                <a:solidFill>
                  <a:schemeClr val="accent1">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テキスト ボックス 83">
                  <a:extLst>
                    <a:ext uri="{FF2B5EF4-FFF2-40B4-BE49-F238E27FC236}">
                      <a16:creationId xmlns:a16="http://schemas.microsoft.com/office/drawing/2014/main" id="{B307D9A8-C622-4AEB-9927-8B57E560ABCE}"/>
                    </a:ext>
                  </a:extLst>
                </p:cNvPr>
                <p:cNvSpPr txBox="1"/>
                <p:nvPr/>
              </p:nvSpPr>
              <p:spPr>
                <a:xfrm>
                  <a:off x="1610088" y="3386730"/>
                  <a:ext cx="1245560" cy="369332"/>
                </a:xfrm>
                <a:prstGeom prst="rect">
                  <a:avLst/>
                </a:prstGeom>
                <a:noFill/>
                <a:ln>
                  <a:noFill/>
                </a:ln>
              </p:spPr>
              <p:txBody>
                <a:bodyPr wrap="square" rtlCol="0">
                  <a:spAutoFit/>
                </a:bodyPr>
                <a:lstStyle/>
                <a:p>
                  <a:r>
                    <a:rPr kumimoji="1" lang="ja-JP" altLang="en-US" dirty="0"/>
                    <a:t>気付き</a:t>
                  </a:r>
                </a:p>
              </p:txBody>
            </p:sp>
          </p:grpSp>
          <p:grpSp>
            <p:nvGrpSpPr>
              <p:cNvPr id="85" name="グループ化 84">
                <a:extLst>
                  <a:ext uri="{FF2B5EF4-FFF2-40B4-BE49-F238E27FC236}">
                    <a16:creationId xmlns:a16="http://schemas.microsoft.com/office/drawing/2014/main" id="{ECB9E1EA-AACA-4CD5-8932-9790C2BDFD61}"/>
                  </a:ext>
                </a:extLst>
              </p:cNvPr>
              <p:cNvGrpSpPr/>
              <p:nvPr/>
            </p:nvGrpSpPr>
            <p:grpSpPr>
              <a:xfrm>
                <a:off x="9339222" y="3153158"/>
                <a:ext cx="2156267" cy="1602029"/>
                <a:chOff x="1194634" y="2502822"/>
                <a:chExt cx="1635156" cy="1278557"/>
              </a:xfrm>
            </p:grpSpPr>
            <p:sp>
              <p:nvSpPr>
                <p:cNvPr id="86" name="楕円 85">
                  <a:extLst>
                    <a:ext uri="{FF2B5EF4-FFF2-40B4-BE49-F238E27FC236}">
                      <a16:creationId xmlns:a16="http://schemas.microsoft.com/office/drawing/2014/main" id="{1B782C54-A7F9-403B-990E-1F6810992783}"/>
                    </a:ext>
                  </a:extLst>
                </p:cNvPr>
                <p:cNvSpPr/>
                <p:nvPr/>
              </p:nvSpPr>
              <p:spPr>
                <a:xfrm>
                  <a:off x="1194634" y="2502822"/>
                  <a:ext cx="1635156" cy="1278557"/>
                </a:xfrm>
                <a:prstGeom prst="ellipse">
                  <a:avLst/>
                </a:prstGeom>
                <a:solidFill>
                  <a:srgbClr val="FFFF66"/>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テキスト ボックス 86">
                  <a:extLst>
                    <a:ext uri="{FF2B5EF4-FFF2-40B4-BE49-F238E27FC236}">
                      <a16:creationId xmlns:a16="http://schemas.microsoft.com/office/drawing/2014/main" id="{4BD1FB2E-B7AF-474E-AD40-E87CADBB874B}"/>
                    </a:ext>
                  </a:extLst>
                </p:cNvPr>
                <p:cNvSpPr txBox="1"/>
                <p:nvPr/>
              </p:nvSpPr>
              <p:spPr>
                <a:xfrm>
                  <a:off x="1381605" y="3025783"/>
                  <a:ext cx="1448184" cy="294759"/>
                </a:xfrm>
                <a:prstGeom prst="rect">
                  <a:avLst/>
                </a:prstGeom>
                <a:noFill/>
                <a:ln>
                  <a:noFill/>
                </a:ln>
              </p:spPr>
              <p:txBody>
                <a:bodyPr wrap="square" rtlCol="0">
                  <a:spAutoFit/>
                </a:bodyPr>
                <a:lstStyle/>
                <a:p>
                  <a:r>
                    <a:rPr kumimoji="1" lang="ja-JP" altLang="en-US" dirty="0"/>
                    <a:t>自分なりの表現</a:t>
                  </a:r>
                </a:p>
              </p:txBody>
            </p:sp>
          </p:grpSp>
          <p:pic>
            <p:nvPicPr>
              <p:cNvPr id="3" name="図 2" descr="人, 子供, 屋内, テーブル が含まれている画像&#10;&#10;自動的に生成された説明">
                <a:extLst>
                  <a:ext uri="{FF2B5EF4-FFF2-40B4-BE49-F238E27FC236}">
                    <a16:creationId xmlns:a16="http://schemas.microsoft.com/office/drawing/2014/main" id="{A1C83FEE-A0CC-4E83-9F2E-1EC6F7FD13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52104" y="2411418"/>
                <a:ext cx="1766124" cy="1324593"/>
              </a:xfrm>
              <a:prstGeom prst="ellipse">
                <a:avLst/>
              </a:prstGeom>
              <a:effectLst>
                <a:softEdge rad="127000"/>
              </a:effectLst>
            </p:spPr>
          </p:pic>
          <p:pic>
            <p:nvPicPr>
              <p:cNvPr id="74" name="図 73">
                <a:extLst>
                  <a:ext uri="{FF2B5EF4-FFF2-40B4-BE49-F238E27FC236}">
                    <a16:creationId xmlns:a16="http://schemas.microsoft.com/office/drawing/2014/main" id="{5E46824D-1D6E-4EE7-9E30-D469DB18713C}"/>
                  </a:ext>
                </a:extLst>
              </p:cNvPr>
              <p:cNvPicPr/>
              <p:nvPr/>
            </p:nvPicPr>
            <p:blipFill>
              <a:blip r:embed="rId8" cstate="print">
                <a:extLst>
                  <a:ext uri="{28A0092B-C50C-407E-A947-70E740481C1C}">
                    <a14:useLocalDpi xmlns:a14="http://schemas.microsoft.com/office/drawing/2010/main"/>
                  </a:ext>
                </a:extLst>
              </a:blip>
              <a:srcRect/>
              <a:stretch>
                <a:fillRect/>
              </a:stretch>
            </p:blipFill>
            <p:spPr bwMode="auto">
              <a:xfrm rot="10800000">
                <a:off x="7303916" y="3073715"/>
                <a:ext cx="2365932" cy="1920712"/>
              </a:xfrm>
              <a:prstGeom prst="ellipse">
                <a:avLst/>
              </a:prstGeom>
              <a:noFill/>
              <a:ln>
                <a:noFill/>
              </a:ln>
              <a:effectLst>
                <a:softEdge rad="127000"/>
              </a:effectLst>
            </p:spPr>
          </p:pic>
        </p:grpSp>
      </p:grpSp>
      <p:grpSp>
        <p:nvGrpSpPr>
          <p:cNvPr id="32" name="グループ化 31">
            <a:extLst>
              <a:ext uri="{FF2B5EF4-FFF2-40B4-BE49-F238E27FC236}">
                <a16:creationId xmlns:a16="http://schemas.microsoft.com/office/drawing/2014/main" id="{440620F0-176C-40EB-84AF-12E6B31360E0}"/>
              </a:ext>
            </a:extLst>
          </p:cNvPr>
          <p:cNvGrpSpPr/>
          <p:nvPr/>
        </p:nvGrpSpPr>
        <p:grpSpPr>
          <a:xfrm>
            <a:off x="3731129" y="439444"/>
            <a:ext cx="4534804" cy="4842546"/>
            <a:chOff x="3731129" y="439444"/>
            <a:chExt cx="4534804" cy="4842546"/>
          </a:xfrm>
        </p:grpSpPr>
        <p:grpSp>
          <p:nvGrpSpPr>
            <p:cNvPr id="10" name="グループ化 9">
              <a:extLst>
                <a:ext uri="{FF2B5EF4-FFF2-40B4-BE49-F238E27FC236}">
                  <a16:creationId xmlns:a16="http://schemas.microsoft.com/office/drawing/2014/main" id="{E9E66736-9E58-4817-AB2B-138037BECB98}"/>
                </a:ext>
              </a:extLst>
            </p:cNvPr>
            <p:cNvGrpSpPr/>
            <p:nvPr/>
          </p:nvGrpSpPr>
          <p:grpSpPr>
            <a:xfrm>
              <a:off x="3731129" y="2813358"/>
              <a:ext cx="2303396" cy="1666240"/>
              <a:chOff x="3731129" y="2813358"/>
              <a:chExt cx="2303396" cy="1666240"/>
            </a:xfrm>
          </p:grpSpPr>
          <p:sp>
            <p:nvSpPr>
              <p:cNvPr id="7" name="楕円 6">
                <a:extLst>
                  <a:ext uri="{FF2B5EF4-FFF2-40B4-BE49-F238E27FC236}">
                    <a16:creationId xmlns:a16="http://schemas.microsoft.com/office/drawing/2014/main" id="{6015F19A-D7E2-41BA-AE80-BDEFAC4F9959}"/>
                  </a:ext>
                </a:extLst>
              </p:cNvPr>
              <p:cNvSpPr/>
              <p:nvPr/>
            </p:nvSpPr>
            <p:spPr>
              <a:xfrm>
                <a:off x="3731129" y="2813358"/>
                <a:ext cx="2194560" cy="1666240"/>
              </a:xfrm>
              <a:prstGeom prst="ellipse">
                <a:avLst/>
              </a:prstGeom>
              <a:solidFill>
                <a:srgbClr val="DAB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8F2C728E-A487-4BDE-B3E1-621BDEEFAFE3}"/>
                  </a:ext>
                </a:extLst>
              </p:cNvPr>
              <p:cNvSpPr txBox="1"/>
              <p:nvPr/>
            </p:nvSpPr>
            <p:spPr>
              <a:xfrm>
                <a:off x="4358125" y="3231953"/>
                <a:ext cx="1676400" cy="923330"/>
              </a:xfrm>
              <a:prstGeom prst="rect">
                <a:avLst/>
              </a:prstGeom>
              <a:noFill/>
            </p:spPr>
            <p:txBody>
              <a:bodyPr wrap="square" rtlCol="0">
                <a:spAutoFit/>
              </a:bodyPr>
              <a:lstStyle/>
              <a:p>
                <a:r>
                  <a:rPr kumimoji="1" lang="ja-JP" altLang="en-US" dirty="0"/>
                  <a:t>面白い！</a:t>
                </a:r>
                <a:endParaRPr kumimoji="1" lang="en-US" altLang="ja-JP" dirty="0"/>
              </a:p>
              <a:p>
                <a:r>
                  <a:rPr kumimoji="1" lang="ja-JP" altLang="en-US" dirty="0"/>
                  <a:t>楽しい！</a:t>
                </a:r>
                <a:endParaRPr kumimoji="1" lang="en-US" altLang="ja-JP" dirty="0"/>
              </a:p>
              <a:p>
                <a:r>
                  <a:rPr kumimoji="1" lang="ja-JP" altLang="en-US" dirty="0"/>
                  <a:t>不思議！</a:t>
                </a:r>
                <a:endParaRPr kumimoji="1" lang="en-US" altLang="ja-JP" dirty="0"/>
              </a:p>
            </p:txBody>
          </p:sp>
        </p:grpSp>
        <p:grpSp>
          <p:nvGrpSpPr>
            <p:cNvPr id="11" name="グループ化 10"/>
            <p:cNvGrpSpPr/>
            <p:nvPr/>
          </p:nvGrpSpPr>
          <p:grpSpPr>
            <a:xfrm>
              <a:off x="3835641" y="439444"/>
              <a:ext cx="4430292" cy="4842546"/>
              <a:chOff x="3835641" y="439444"/>
              <a:chExt cx="4430292" cy="4842546"/>
            </a:xfrm>
          </p:grpSpPr>
          <p:sp>
            <p:nvSpPr>
              <p:cNvPr id="54" name="楕円 53">
                <a:extLst>
                  <a:ext uri="{FF2B5EF4-FFF2-40B4-BE49-F238E27FC236}">
                    <a16:creationId xmlns:a16="http://schemas.microsoft.com/office/drawing/2014/main" id="{940C7E9B-A6D6-4296-BC4D-DD6F57E67968}"/>
                  </a:ext>
                </a:extLst>
              </p:cNvPr>
              <p:cNvSpPr/>
              <p:nvPr/>
            </p:nvSpPr>
            <p:spPr>
              <a:xfrm>
                <a:off x="5322381" y="4021199"/>
                <a:ext cx="1244348" cy="99418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楕円 51">
                <a:extLst>
                  <a:ext uri="{FF2B5EF4-FFF2-40B4-BE49-F238E27FC236}">
                    <a16:creationId xmlns:a16="http://schemas.microsoft.com/office/drawing/2014/main" id="{6FDF53FA-30E3-4F49-8B80-72271CE4419F}"/>
                  </a:ext>
                </a:extLst>
              </p:cNvPr>
              <p:cNvSpPr/>
              <p:nvPr/>
            </p:nvSpPr>
            <p:spPr>
              <a:xfrm>
                <a:off x="3835641" y="1958439"/>
                <a:ext cx="1244348" cy="99418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グループ化 34">
                <a:extLst>
                  <a:ext uri="{FF2B5EF4-FFF2-40B4-BE49-F238E27FC236}">
                    <a16:creationId xmlns:a16="http://schemas.microsoft.com/office/drawing/2014/main" id="{90AADF43-BC1D-4BE8-9713-099E1C3B2A07}"/>
                  </a:ext>
                </a:extLst>
              </p:cNvPr>
              <p:cNvGrpSpPr/>
              <p:nvPr/>
            </p:nvGrpSpPr>
            <p:grpSpPr>
              <a:xfrm>
                <a:off x="4837947" y="1819175"/>
                <a:ext cx="1950126" cy="994181"/>
                <a:chOff x="1376814" y="3112343"/>
                <a:chExt cx="1478834" cy="793442"/>
              </a:xfrm>
            </p:grpSpPr>
            <p:sp>
              <p:nvSpPr>
                <p:cNvPr id="36" name="楕円 35">
                  <a:extLst>
                    <a:ext uri="{FF2B5EF4-FFF2-40B4-BE49-F238E27FC236}">
                      <a16:creationId xmlns:a16="http://schemas.microsoft.com/office/drawing/2014/main" id="{E45BFD45-145D-4D3D-BB94-5ADD64C69807}"/>
                    </a:ext>
                  </a:extLst>
                </p:cNvPr>
                <p:cNvSpPr/>
                <p:nvPr/>
              </p:nvSpPr>
              <p:spPr>
                <a:xfrm>
                  <a:off x="1376814" y="3112343"/>
                  <a:ext cx="1124321" cy="793442"/>
                </a:xfrm>
                <a:prstGeom prst="ellipse">
                  <a:avLst/>
                </a:prstGeom>
                <a:solidFill>
                  <a:schemeClr val="accent1">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9604B775-FAC4-4138-891B-31D23AB48421}"/>
                    </a:ext>
                  </a:extLst>
                </p:cNvPr>
                <p:cNvSpPr txBox="1"/>
                <p:nvPr/>
              </p:nvSpPr>
              <p:spPr>
                <a:xfrm>
                  <a:off x="1610088" y="3386730"/>
                  <a:ext cx="1245560" cy="369332"/>
                </a:xfrm>
                <a:prstGeom prst="rect">
                  <a:avLst/>
                </a:prstGeom>
                <a:noFill/>
                <a:ln>
                  <a:noFill/>
                </a:ln>
              </p:spPr>
              <p:txBody>
                <a:bodyPr wrap="square" rtlCol="0">
                  <a:spAutoFit/>
                </a:bodyPr>
                <a:lstStyle/>
                <a:p>
                  <a:r>
                    <a:rPr kumimoji="1" lang="ja-JP" altLang="en-US" dirty="0"/>
                    <a:t>気付き</a:t>
                  </a:r>
                </a:p>
              </p:txBody>
            </p:sp>
          </p:grpSp>
          <p:grpSp>
            <p:nvGrpSpPr>
              <p:cNvPr id="38" name="グループ化 37">
                <a:extLst>
                  <a:ext uri="{FF2B5EF4-FFF2-40B4-BE49-F238E27FC236}">
                    <a16:creationId xmlns:a16="http://schemas.microsoft.com/office/drawing/2014/main" id="{E5FBA1FE-F523-4D87-A87B-44BFF1B2CA07}"/>
                  </a:ext>
                </a:extLst>
              </p:cNvPr>
              <p:cNvGrpSpPr/>
              <p:nvPr/>
            </p:nvGrpSpPr>
            <p:grpSpPr>
              <a:xfrm>
                <a:off x="6475829" y="4201555"/>
                <a:ext cx="1790104" cy="1080435"/>
                <a:chOff x="1376814" y="3112343"/>
                <a:chExt cx="1477158" cy="793442"/>
              </a:xfrm>
            </p:grpSpPr>
            <p:sp>
              <p:nvSpPr>
                <p:cNvPr id="39" name="楕円 38">
                  <a:extLst>
                    <a:ext uri="{FF2B5EF4-FFF2-40B4-BE49-F238E27FC236}">
                      <a16:creationId xmlns:a16="http://schemas.microsoft.com/office/drawing/2014/main" id="{34D25A41-5D95-428B-98D1-C4BC3A90EC66}"/>
                    </a:ext>
                  </a:extLst>
                </p:cNvPr>
                <p:cNvSpPr/>
                <p:nvPr/>
              </p:nvSpPr>
              <p:spPr>
                <a:xfrm>
                  <a:off x="1376814" y="3112343"/>
                  <a:ext cx="1124321" cy="793442"/>
                </a:xfrm>
                <a:prstGeom prst="ellipse">
                  <a:avLst/>
                </a:prstGeom>
                <a:solidFill>
                  <a:schemeClr val="accent1">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40E31F3D-8D2C-462C-9546-58C227D7043E}"/>
                    </a:ext>
                  </a:extLst>
                </p:cNvPr>
                <p:cNvSpPr txBox="1"/>
                <p:nvPr/>
              </p:nvSpPr>
              <p:spPr>
                <a:xfrm>
                  <a:off x="1608412" y="3388146"/>
                  <a:ext cx="1245560" cy="369332"/>
                </a:xfrm>
                <a:prstGeom prst="rect">
                  <a:avLst/>
                </a:prstGeom>
                <a:noFill/>
                <a:ln>
                  <a:noFill/>
                </a:ln>
              </p:spPr>
              <p:txBody>
                <a:bodyPr wrap="square" rtlCol="0">
                  <a:spAutoFit/>
                </a:bodyPr>
                <a:lstStyle/>
                <a:p>
                  <a:r>
                    <a:rPr kumimoji="1" lang="ja-JP" altLang="en-US" dirty="0"/>
                    <a:t>気付き</a:t>
                  </a:r>
                </a:p>
              </p:txBody>
            </p:sp>
          </p:grpSp>
          <p:sp>
            <p:nvSpPr>
              <p:cNvPr id="56" name="テキスト ボックス 55">
                <a:extLst>
                  <a:ext uri="{FF2B5EF4-FFF2-40B4-BE49-F238E27FC236}">
                    <a16:creationId xmlns:a16="http://schemas.microsoft.com/office/drawing/2014/main" id="{B090CF7A-6930-4A55-92AA-5E661EDF9695}"/>
                  </a:ext>
                </a:extLst>
              </p:cNvPr>
              <p:cNvSpPr txBox="1"/>
              <p:nvPr/>
            </p:nvSpPr>
            <p:spPr>
              <a:xfrm>
                <a:off x="3966672" y="2138717"/>
                <a:ext cx="982286" cy="646331"/>
              </a:xfrm>
              <a:prstGeom prst="rect">
                <a:avLst/>
              </a:prstGeom>
              <a:noFill/>
            </p:spPr>
            <p:txBody>
              <a:bodyPr wrap="square" rtlCol="0">
                <a:spAutoFit/>
              </a:bodyPr>
              <a:lstStyle/>
              <a:p>
                <a:r>
                  <a:rPr kumimoji="1" lang="ja-JP" altLang="en-US" dirty="0"/>
                  <a:t>新たな出会い</a:t>
                </a:r>
              </a:p>
            </p:txBody>
          </p:sp>
          <p:sp>
            <p:nvSpPr>
              <p:cNvPr id="58" name="テキスト ボックス 57">
                <a:extLst>
                  <a:ext uri="{FF2B5EF4-FFF2-40B4-BE49-F238E27FC236}">
                    <a16:creationId xmlns:a16="http://schemas.microsoft.com/office/drawing/2014/main" id="{ECB9A9BA-36BF-40E1-A1B1-3590D7356431}"/>
                  </a:ext>
                </a:extLst>
              </p:cNvPr>
              <p:cNvSpPr txBox="1"/>
              <p:nvPr/>
            </p:nvSpPr>
            <p:spPr>
              <a:xfrm>
                <a:off x="5500340" y="4230993"/>
                <a:ext cx="982286" cy="646331"/>
              </a:xfrm>
              <a:prstGeom prst="rect">
                <a:avLst/>
              </a:prstGeom>
              <a:noFill/>
            </p:spPr>
            <p:txBody>
              <a:bodyPr wrap="square" rtlCol="0">
                <a:spAutoFit/>
              </a:bodyPr>
              <a:lstStyle/>
              <a:p>
                <a:r>
                  <a:rPr kumimoji="1" lang="ja-JP" altLang="en-US" dirty="0"/>
                  <a:t>新たな出会い</a:t>
                </a:r>
              </a:p>
            </p:txBody>
          </p:sp>
          <p:pic>
            <p:nvPicPr>
              <p:cNvPr id="70" name="図 69" descr="人, 食品, 子供, テーブル が含まれている画像&#10;&#10;自動的に生成された説明">
                <a:extLst>
                  <a:ext uri="{FF2B5EF4-FFF2-40B4-BE49-F238E27FC236}">
                    <a16:creationId xmlns:a16="http://schemas.microsoft.com/office/drawing/2014/main" id="{23A5249A-AE2E-4CC7-A967-9F8D8E77C4C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20826" y="439444"/>
                <a:ext cx="2124854" cy="1593641"/>
              </a:xfrm>
              <a:prstGeom prst="ellipse">
                <a:avLst/>
              </a:prstGeom>
              <a:effectLst>
                <a:softEdge rad="127000"/>
              </a:effectLst>
            </p:spPr>
          </p:pic>
          <p:pic>
            <p:nvPicPr>
              <p:cNvPr id="8" name="図 7" descr="屋内, テーブル, 人, 窓 が含まれている画像&#10;&#10;自動的に生成された説明">
                <a:extLst>
                  <a:ext uri="{FF2B5EF4-FFF2-40B4-BE49-F238E27FC236}">
                    <a16:creationId xmlns:a16="http://schemas.microsoft.com/office/drawing/2014/main" id="{BBCFA96E-F1FB-4624-88DA-7947E19C2A8E}"/>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942371" y="591885"/>
                <a:ext cx="1989801" cy="1492351"/>
              </a:xfrm>
              <a:prstGeom prst="ellipse">
                <a:avLst/>
              </a:prstGeom>
              <a:effectLst>
                <a:softEdge rad="127000"/>
              </a:effectLst>
            </p:spPr>
          </p:pic>
        </p:grpSp>
      </p:grpSp>
      <p:grpSp>
        <p:nvGrpSpPr>
          <p:cNvPr id="64" name="グループ化 63">
            <a:extLst>
              <a:ext uri="{FF2B5EF4-FFF2-40B4-BE49-F238E27FC236}">
                <a16:creationId xmlns:a16="http://schemas.microsoft.com/office/drawing/2014/main" id="{85C26591-B000-455E-88F6-627475B7CB48}"/>
              </a:ext>
            </a:extLst>
          </p:cNvPr>
          <p:cNvGrpSpPr/>
          <p:nvPr/>
        </p:nvGrpSpPr>
        <p:grpSpPr>
          <a:xfrm>
            <a:off x="1392374" y="1322001"/>
            <a:ext cx="9628310" cy="5044903"/>
            <a:chOff x="1362075" y="1733550"/>
            <a:chExt cx="8282503" cy="4446872"/>
          </a:xfrm>
        </p:grpSpPr>
        <p:sp>
          <p:nvSpPr>
            <p:cNvPr id="65" name="楕円 64">
              <a:extLst>
                <a:ext uri="{FF2B5EF4-FFF2-40B4-BE49-F238E27FC236}">
                  <a16:creationId xmlns:a16="http://schemas.microsoft.com/office/drawing/2014/main" id="{E0199B6B-D939-4686-B202-F60532D4AF6A}"/>
                </a:ext>
              </a:extLst>
            </p:cNvPr>
            <p:cNvSpPr/>
            <p:nvPr/>
          </p:nvSpPr>
          <p:spPr>
            <a:xfrm>
              <a:off x="3236741" y="3593372"/>
              <a:ext cx="4763536" cy="258705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a:extLst>
                <a:ext uri="{FF2B5EF4-FFF2-40B4-BE49-F238E27FC236}">
                  <a16:creationId xmlns:a16="http://schemas.microsoft.com/office/drawing/2014/main" id="{96D4AA91-B9B6-40C4-89A5-8F8108A79CE9}"/>
                </a:ext>
              </a:extLst>
            </p:cNvPr>
            <p:cNvSpPr/>
            <p:nvPr/>
          </p:nvSpPr>
          <p:spPr>
            <a:xfrm>
              <a:off x="4933950" y="1809750"/>
              <a:ext cx="4541769" cy="251085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楕円 66">
              <a:extLst>
                <a:ext uri="{FF2B5EF4-FFF2-40B4-BE49-F238E27FC236}">
                  <a16:creationId xmlns:a16="http://schemas.microsoft.com/office/drawing/2014/main" id="{CE2BE229-4B0F-477E-BCF4-595D95D59DB5}"/>
                </a:ext>
              </a:extLst>
            </p:cNvPr>
            <p:cNvSpPr/>
            <p:nvPr/>
          </p:nvSpPr>
          <p:spPr>
            <a:xfrm>
              <a:off x="1362075" y="1733550"/>
              <a:ext cx="4541768" cy="258705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9" name="グループ化 68">
              <a:extLst>
                <a:ext uri="{FF2B5EF4-FFF2-40B4-BE49-F238E27FC236}">
                  <a16:creationId xmlns:a16="http://schemas.microsoft.com/office/drawing/2014/main" id="{136F25FC-5991-48E7-8D20-785B52F35961}"/>
                </a:ext>
              </a:extLst>
            </p:cNvPr>
            <p:cNvGrpSpPr/>
            <p:nvPr/>
          </p:nvGrpSpPr>
          <p:grpSpPr>
            <a:xfrm>
              <a:off x="5649049" y="2199082"/>
              <a:ext cx="3995529" cy="1445317"/>
              <a:chOff x="5649049" y="2199082"/>
              <a:chExt cx="3995529" cy="1445317"/>
            </a:xfrm>
          </p:grpSpPr>
          <p:sp>
            <p:nvSpPr>
              <p:cNvPr id="89" name="テキスト ボックス 88">
                <a:extLst>
                  <a:ext uri="{FF2B5EF4-FFF2-40B4-BE49-F238E27FC236}">
                    <a16:creationId xmlns:a16="http://schemas.microsoft.com/office/drawing/2014/main" id="{7E63CA6F-F554-4F55-BEC0-3CB01E6AF180}"/>
                  </a:ext>
                </a:extLst>
              </p:cNvPr>
              <p:cNvSpPr txBox="1"/>
              <p:nvPr/>
            </p:nvSpPr>
            <p:spPr>
              <a:xfrm>
                <a:off x="5649049" y="2199082"/>
                <a:ext cx="3995529" cy="369332"/>
              </a:xfrm>
              <a:prstGeom prst="rect">
                <a:avLst/>
              </a:prstGeom>
              <a:noFill/>
            </p:spPr>
            <p:txBody>
              <a:bodyPr wrap="square" rtlCol="0">
                <a:spAutoFit/>
              </a:bodyPr>
              <a:lstStyle/>
              <a:p>
                <a:r>
                  <a:rPr kumimoji="1" lang="ja-JP" altLang="en-US" b="1" dirty="0"/>
                  <a:t>思考力・判断力・表現力の基礎</a:t>
                </a:r>
              </a:p>
            </p:txBody>
          </p:sp>
          <p:sp>
            <p:nvSpPr>
              <p:cNvPr id="90" name="テキスト ボックス 89">
                <a:extLst>
                  <a:ext uri="{FF2B5EF4-FFF2-40B4-BE49-F238E27FC236}">
                    <a16:creationId xmlns:a16="http://schemas.microsoft.com/office/drawing/2014/main" id="{8F0E835F-FE96-4520-8D22-820F04C70739}"/>
                  </a:ext>
                </a:extLst>
              </p:cNvPr>
              <p:cNvSpPr txBox="1"/>
              <p:nvPr/>
            </p:nvSpPr>
            <p:spPr>
              <a:xfrm>
                <a:off x="5923305" y="2721069"/>
                <a:ext cx="3332480" cy="923330"/>
              </a:xfrm>
              <a:prstGeom prst="rect">
                <a:avLst/>
              </a:prstGeom>
              <a:noFill/>
            </p:spPr>
            <p:txBody>
              <a:bodyPr wrap="square" rtlCol="0">
                <a:spAutoFit/>
              </a:bodyPr>
              <a:lstStyle/>
              <a:p>
                <a:r>
                  <a:rPr kumimoji="1" lang="ja-JP" altLang="en-US" dirty="0"/>
                  <a:t>気付いたことやできるようになったことを使い、考えたり、工夫したり、表現したりする</a:t>
                </a:r>
              </a:p>
            </p:txBody>
          </p:sp>
        </p:grpSp>
        <p:grpSp>
          <p:nvGrpSpPr>
            <p:cNvPr id="71" name="グループ化 70">
              <a:extLst>
                <a:ext uri="{FF2B5EF4-FFF2-40B4-BE49-F238E27FC236}">
                  <a16:creationId xmlns:a16="http://schemas.microsoft.com/office/drawing/2014/main" id="{FDDF7079-BD2F-412B-BC9C-3B6B364893A6}"/>
                </a:ext>
              </a:extLst>
            </p:cNvPr>
            <p:cNvGrpSpPr/>
            <p:nvPr/>
          </p:nvGrpSpPr>
          <p:grpSpPr>
            <a:xfrm>
              <a:off x="4117905" y="4499847"/>
              <a:ext cx="3571875" cy="1126533"/>
              <a:chOff x="4117905" y="4499847"/>
              <a:chExt cx="3571875" cy="1126533"/>
            </a:xfrm>
          </p:grpSpPr>
          <p:sp>
            <p:nvSpPr>
              <p:cNvPr id="80" name="テキスト ボックス 79">
                <a:extLst>
                  <a:ext uri="{FF2B5EF4-FFF2-40B4-BE49-F238E27FC236}">
                    <a16:creationId xmlns:a16="http://schemas.microsoft.com/office/drawing/2014/main" id="{55EDC823-2E35-4508-BB5C-0333573351BF}"/>
                  </a:ext>
                </a:extLst>
              </p:cNvPr>
              <p:cNvSpPr txBox="1"/>
              <p:nvPr/>
            </p:nvSpPr>
            <p:spPr>
              <a:xfrm>
                <a:off x="4117905" y="5257048"/>
                <a:ext cx="3571875" cy="369332"/>
              </a:xfrm>
              <a:prstGeom prst="rect">
                <a:avLst/>
              </a:prstGeom>
              <a:noFill/>
            </p:spPr>
            <p:txBody>
              <a:bodyPr wrap="square" rtlCol="0">
                <a:spAutoFit/>
              </a:bodyPr>
              <a:lstStyle/>
              <a:p>
                <a:r>
                  <a:rPr kumimoji="1" lang="ja-JP" altLang="en-US" b="1" dirty="0"/>
                  <a:t>学びに向かう力・人間性等</a:t>
                </a:r>
              </a:p>
            </p:txBody>
          </p:sp>
          <p:sp>
            <p:nvSpPr>
              <p:cNvPr id="88" name="テキスト ボックス 87">
                <a:extLst>
                  <a:ext uri="{FF2B5EF4-FFF2-40B4-BE49-F238E27FC236}">
                    <a16:creationId xmlns:a16="http://schemas.microsoft.com/office/drawing/2014/main" id="{0F3599A7-085C-410F-90F3-77DB83B72170}"/>
                  </a:ext>
                </a:extLst>
              </p:cNvPr>
              <p:cNvSpPr txBox="1"/>
              <p:nvPr/>
            </p:nvSpPr>
            <p:spPr>
              <a:xfrm>
                <a:off x="4117905" y="4499847"/>
                <a:ext cx="3332480" cy="646331"/>
              </a:xfrm>
              <a:prstGeom prst="rect">
                <a:avLst/>
              </a:prstGeom>
              <a:noFill/>
            </p:spPr>
            <p:txBody>
              <a:bodyPr wrap="square" rtlCol="0">
                <a:spAutoFit/>
              </a:bodyPr>
              <a:lstStyle/>
              <a:p>
                <a:r>
                  <a:rPr kumimoji="1" lang="ja-JP" altLang="en-US" dirty="0"/>
                  <a:t>心情・意欲・態度が育つ中で、よりよい生活を営もうとする</a:t>
                </a:r>
              </a:p>
            </p:txBody>
          </p:sp>
        </p:grpSp>
        <p:grpSp>
          <p:nvGrpSpPr>
            <p:cNvPr id="73" name="グループ化 72">
              <a:extLst>
                <a:ext uri="{FF2B5EF4-FFF2-40B4-BE49-F238E27FC236}">
                  <a16:creationId xmlns:a16="http://schemas.microsoft.com/office/drawing/2014/main" id="{21DD8732-80F5-4E6B-8CD6-D117AD599A9D}"/>
                </a:ext>
              </a:extLst>
            </p:cNvPr>
            <p:cNvGrpSpPr/>
            <p:nvPr/>
          </p:nvGrpSpPr>
          <p:grpSpPr>
            <a:xfrm>
              <a:off x="2042313" y="2144226"/>
              <a:ext cx="3332480" cy="1592468"/>
              <a:chOff x="2042313" y="2144226"/>
              <a:chExt cx="3332480" cy="1592468"/>
            </a:xfrm>
          </p:grpSpPr>
          <p:sp>
            <p:nvSpPr>
              <p:cNvPr id="75" name="テキスト ボックス 74">
                <a:extLst>
                  <a:ext uri="{FF2B5EF4-FFF2-40B4-BE49-F238E27FC236}">
                    <a16:creationId xmlns:a16="http://schemas.microsoft.com/office/drawing/2014/main" id="{083E49AE-E792-4BE1-8D14-FA1743B8CCFF}"/>
                  </a:ext>
                </a:extLst>
              </p:cNvPr>
              <p:cNvSpPr txBox="1"/>
              <p:nvPr/>
            </p:nvSpPr>
            <p:spPr>
              <a:xfrm>
                <a:off x="2042313" y="2813364"/>
                <a:ext cx="3332480" cy="923330"/>
              </a:xfrm>
              <a:prstGeom prst="rect">
                <a:avLst/>
              </a:prstGeom>
              <a:noFill/>
            </p:spPr>
            <p:txBody>
              <a:bodyPr wrap="square" rtlCol="0">
                <a:spAutoFit/>
              </a:bodyPr>
              <a:lstStyle/>
              <a:p>
                <a:r>
                  <a:rPr kumimoji="1" lang="ja-JP" altLang="en-US" dirty="0"/>
                  <a:t>豊かな体験を通じて、感じたり、気付いたり、分かったり、できるようになったりする</a:t>
                </a:r>
              </a:p>
            </p:txBody>
          </p:sp>
          <p:sp>
            <p:nvSpPr>
              <p:cNvPr id="78" name="テキスト ボックス 77">
                <a:extLst>
                  <a:ext uri="{FF2B5EF4-FFF2-40B4-BE49-F238E27FC236}">
                    <a16:creationId xmlns:a16="http://schemas.microsoft.com/office/drawing/2014/main" id="{23280414-DE37-478E-B7F6-7227B75DB78D}"/>
                  </a:ext>
                </a:extLst>
              </p:cNvPr>
              <p:cNvSpPr txBox="1"/>
              <p:nvPr/>
            </p:nvSpPr>
            <p:spPr>
              <a:xfrm>
                <a:off x="2575684" y="2144226"/>
                <a:ext cx="2114550" cy="369332"/>
              </a:xfrm>
              <a:prstGeom prst="rect">
                <a:avLst/>
              </a:prstGeom>
              <a:noFill/>
            </p:spPr>
            <p:txBody>
              <a:bodyPr wrap="square" rtlCol="0">
                <a:spAutoFit/>
              </a:bodyPr>
              <a:lstStyle/>
              <a:p>
                <a:r>
                  <a:rPr kumimoji="1" lang="ja-JP" altLang="en-US" b="1" dirty="0"/>
                  <a:t>知識・技能の基礎</a:t>
                </a:r>
              </a:p>
            </p:txBody>
          </p:sp>
        </p:grpSp>
      </p:grpSp>
    </p:spTree>
    <p:custDataLst>
      <p:tags r:id="rId1"/>
    </p:custDataLst>
    <p:extLst>
      <p:ext uri="{BB962C8B-B14F-4D97-AF65-F5344CB8AC3E}">
        <p14:creationId xmlns:p14="http://schemas.microsoft.com/office/powerpoint/2010/main" val="138870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500"/>
                                        <p:tgtEl>
                                          <p:spTgt spid="45"/>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5154" y="442913"/>
            <a:ext cx="10812416" cy="2123658"/>
          </a:xfrm>
          <a:prstGeom prst="rect">
            <a:avLst/>
          </a:prstGeom>
          <a:noFill/>
        </p:spPr>
        <p:txBody>
          <a:bodyPr wrap="square" rtlCol="0">
            <a:spAutoFit/>
          </a:bodyPr>
          <a:lstStyle/>
          <a:p>
            <a:r>
              <a:rPr kumimoji="1" lang="ja-JP" altLang="en-US" sz="4400" dirty="0"/>
              <a:t>様々なつながりを通して、自ら出会い、</a:t>
            </a:r>
            <a:endParaRPr kumimoji="1" lang="en-US" altLang="ja-JP" sz="4400" dirty="0"/>
          </a:p>
          <a:p>
            <a:r>
              <a:rPr kumimoji="1" lang="ja-JP" altLang="en-US" sz="4400" dirty="0"/>
              <a:t>気付き、好きになっていく中で、幼児に</a:t>
            </a:r>
            <a:endParaRPr kumimoji="1" lang="en-US" altLang="ja-JP" sz="4400" dirty="0"/>
          </a:p>
          <a:p>
            <a:r>
              <a:rPr kumimoji="1" lang="ja-JP" altLang="en-US" sz="4400" dirty="0"/>
              <a:t>どのような資質・能力が育まれているのか。</a:t>
            </a:r>
          </a:p>
        </p:txBody>
      </p:sp>
      <p:pic>
        <p:nvPicPr>
          <p:cNvPr id="3" name="図 2">
            <a:extLst>
              <a:ext uri="{FF2B5EF4-FFF2-40B4-BE49-F238E27FC236}">
                <a16:creationId xmlns:a16="http://schemas.microsoft.com/office/drawing/2014/main" id="{63D56BB4-EAE7-49CC-A335-43DDD97972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92" y="2628275"/>
            <a:ext cx="4034608" cy="1973450"/>
          </a:xfrm>
          <a:prstGeom prst="rect">
            <a:avLst/>
          </a:prstGeom>
          <a:ln w="6350">
            <a:solidFill>
              <a:schemeClr val="tx1"/>
            </a:solidFill>
          </a:ln>
        </p:spPr>
      </p:pic>
      <p:pic>
        <p:nvPicPr>
          <p:cNvPr id="6" name="図 5">
            <a:extLst>
              <a:ext uri="{FF2B5EF4-FFF2-40B4-BE49-F238E27FC236}">
                <a16:creationId xmlns:a16="http://schemas.microsoft.com/office/drawing/2014/main" id="{DD75C363-E291-469B-B46A-B164DDC0BC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3362" y="4725133"/>
            <a:ext cx="3556000" cy="2000250"/>
          </a:xfrm>
          <a:prstGeom prst="rect">
            <a:avLst/>
          </a:prstGeom>
          <a:ln>
            <a:solidFill>
              <a:schemeClr val="tx1"/>
            </a:solidFill>
          </a:ln>
        </p:spPr>
      </p:pic>
      <p:pic>
        <p:nvPicPr>
          <p:cNvPr id="8" name="図 7">
            <a:extLst>
              <a:ext uri="{FF2B5EF4-FFF2-40B4-BE49-F238E27FC236}">
                <a16:creationId xmlns:a16="http://schemas.microsoft.com/office/drawing/2014/main" id="{2DD9C125-7E93-4482-8112-9F655D73F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6207" y="3045045"/>
            <a:ext cx="3556001" cy="2680213"/>
          </a:xfrm>
          <a:prstGeom prst="rect">
            <a:avLst/>
          </a:prstGeom>
          <a:ln>
            <a:solidFill>
              <a:schemeClr val="tx1"/>
            </a:solidFill>
          </a:ln>
        </p:spPr>
      </p:pic>
    </p:spTree>
    <p:extLst>
      <p:ext uri="{BB962C8B-B14F-4D97-AF65-F5344CB8AC3E}">
        <p14:creationId xmlns:p14="http://schemas.microsoft.com/office/powerpoint/2010/main" val="1938027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3664536" y="2970739"/>
            <a:ext cx="3367668" cy="2787805"/>
            <a:chOff x="3731836" y="2530706"/>
            <a:chExt cx="3367668" cy="2787805"/>
          </a:xfrm>
        </p:grpSpPr>
        <p:sp>
          <p:nvSpPr>
            <p:cNvPr id="5" name="楕円 4"/>
            <p:cNvSpPr/>
            <p:nvPr/>
          </p:nvSpPr>
          <p:spPr>
            <a:xfrm>
              <a:off x="3731836" y="2530706"/>
              <a:ext cx="3367668" cy="2787805"/>
            </a:xfrm>
            <a:prstGeom prst="ellipse">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4447957" y="3549961"/>
              <a:ext cx="2341756" cy="769441"/>
            </a:xfrm>
            <a:prstGeom prst="rect">
              <a:avLst/>
            </a:prstGeom>
            <a:noFill/>
          </p:spPr>
          <p:txBody>
            <a:bodyPr wrap="square" rtlCol="0">
              <a:spAutoFit/>
            </a:bodyPr>
            <a:lstStyle/>
            <a:p>
              <a:r>
                <a:rPr kumimoji="1" lang="ja-JP" altLang="en-US" sz="4400" dirty="0"/>
                <a:t>出会い</a:t>
              </a:r>
            </a:p>
          </p:txBody>
        </p:sp>
      </p:grpSp>
      <p:sp>
        <p:nvSpPr>
          <p:cNvPr id="18" name="テキスト ボックス 17">
            <a:extLst>
              <a:ext uri="{FF2B5EF4-FFF2-40B4-BE49-F238E27FC236}">
                <a16:creationId xmlns:a16="http://schemas.microsoft.com/office/drawing/2014/main" id="{C21A92CA-A34F-4FB5-9051-5EDE3828D060}"/>
              </a:ext>
            </a:extLst>
          </p:cNvPr>
          <p:cNvSpPr txBox="1"/>
          <p:nvPr/>
        </p:nvSpPr>
        <p:spPr>
          <a:xfrm>
            <a:off x="0" y="160686"/>
            <a:ext cx="10928195" cy="646331"/>
          </a:xfrm>
          <a:prstGeom prst="rect">
            <a:avLst/>
          </a:prstGeom>
          <a:noFill/>
        </p:spPr>
        <p:txBody>
          <a:bodyPr wrap="square" rtlCol="0">
            <a:spAutoFit/>
          </a:bodyPr>
          <a:lstStyle/>
          <a:p>
            <a:r>
              <a:rPr kumimoji="1" lang="ja-JP" altLang="en-US" sz="3600" dirty="0"/>
              <a:t>１つの出会いからの気付きは人それぞれである</a:t>
            </a:r>
          </a:p>
        </p:txBody>
      </p:sp>
      <p:pic>
        <p:nvPicPr>
          <p:cNvPr id="2" name="図 1">
            <a:extLst>
              <a:ext uri="{FF2B5EF4-FFF2-40B4-BE49-F238E27FC236}">
                <a16:creationId xmlns:a16="http://schemas.microsoft.com/office/drawing/2014/main" id="{0F8D0A05-513A-4607-A609-54DA980D41D9}"/>
              </a:ext>
            </a:extLst>
          </p:cNvPr>
          <p:cNvPicPr>
            <a:picLocks noChangeAspect="1"/>
          </p:cNvPicPr>
          <p:nvPr/>
        </p:nvPicPr>
        <p:blipFill>
          <a:blip r:embed="rId3"/>
          <a:stretch>
            <a:fillRect/>
          </a:stretch>
        </p:blipFill>
        <p:spPr>
          <a:xfrm>
            <a:off x="4415325" y="1533554"/>
            <a:ext cx="1847850" cy="2466975"/>
          </a:xfrm>
          <a:prstGeom prst="rect">
            <a:avLst/>
          </a:prstGeom>
          <a:ln>
            <a:noFill/>
          </a:ln>
          <a:effectLst>
            <a:softEdge rad="317500"/>
          </a:effectLst>
        </p:spPr>
      </p:pic>
      <p:grpSp>
        <p:nvGrpSpPr>
          <p:cNvPr id="15" name="グループ化 14"/>
          <p:cNvGrpSpPr/>
          <p:nvPr/>
        </p:nvGrpSpPr>
        <p:grpSpPr>
          <a:xfrm>
            <a:off x="133736" y="1257804"/>
            <a:ext cx="10794459" cy="5491231"/>
            <a:chOff x="133736" y="1257804"/>
            <a:chExt cx="10794459" cy="5491231"/>
          </a:xfrm>
        </p:grpSpPr>
        <p:pic>
          <p:nvPicPr>
            <p:cNvPr id="7" name="image"/>
            <p:cNvPicPr/>
            <p:nvPr/>
          </p:nvPicPr>
          <p:blipFill>
            <a:blip r:embed="rId4" cstate="print">
              <a:extLst>
                <a:ext uri="{28A0092B-C50C-407E-A947-70E740481C1C}">
                  <a14:useLocalDpi xmlns:a14="http://schemas.microsoft.com/office/drawing/2010/main"/>
                </a:ext>
              </a:extLst>
            </a:blip>
            <a:srcRect/>
            <a:stretch>
              <a:fillRect/>
            </a:stretch>
          </p:blipFill>
          <p:spPr bwMode="auto">
            <a:xfrm>
              <a:off x="6788016" y="5022657"/>
              <a:ext cx="1239165" cy="1130639"/>
            </a:xfrm>
            <a:prstGeom prst="rect">
              <a:avLst/>
            </a:prstGeom>
            <a:noFill/>
            <a:ln>
              <a:noFill/>
            </a:ln>
          </p:spPr>
        </p:pic>
        <p:pic>
          <p:nvPicPr>
            <p:cNvPr id="8" name="image"/>
            <p:cNvPicPr/>
            <p:nvPr/>
          </p:nvPicPr>
          <p:blipFill>
            <a:blip r:embed="rId5" cstate="print">
              <a:extLst>
                <a:ext uri="{28A0092B-C50C-407E-A947-70E740481C1C}">
                  <a14:useLocalDpi xmlns:a14="http://schemas.microsoft.com/office/drawing/2010/main"/>
                </a:ext>
              </a:extLst>
            </a:blip>
            <a:srcRect/>
            <a:stretch>
              <a:fillRect/>
            </a:stretch>
          </p:blipFill>
          <p:spPr bwMode="auto">
            <a:xfrm>
              <a:off x="6521749" y="1320688"/>
              <a:ext cx="1194720" cy="1266138"/>
            </a:xfrm>
            <a:prstGeom prst="rect">
              <a:avLst/>
            </a:prstGeom>
            <a:noFill/>
            <a:ln>
              <a:noFill/>
            </a:ln>
          </p:spPr>
        </p:pic>
        <p:pic>
          <p:nvPicPr>
            <p:cNvPr id="9" name="image"/>
            <p:cNvPicPr/>
            <p:nvPr/>
          </p:nvPicPr>
          <p:blipFill>
            <a:blip r:embed="rId6" cstate="print">
              <a:extLst>
                <a:ext uri="{28A0092B-C50C-407E-A947-70E740481C1C}">
                  <a14:useLocalDpi xmlns:a14="http://schemas.microsoft.com/office/drawing/2010/main"/>
                </a:ext>
              </a:extLst>
            </a:blip>
            <a:srcRect/>
            <a:stretch>
              <a:fillRect/>
            </a:stretch>
          </p:blipFill>
          <p:spPr bwMode="auto">
            <a:xfrm>
              <a:off x="7782993" y="3075101"/>
              <a:ext cx="1119283" cy="1206012"/>
            </a:xfrm>
            <a:prstGeom prst="rect">
              <a:avLst/>
            </a:prstGeom>
            <a:noFill/>
            <a:ln>
              <a:noFill/>
            </a:ln>
          </p:spPr>
        </p:pic>
        <p:pic>
          <p:nvPicPr>
            <p:cNvPr id="10" name="image"/>
            <p:cNvPicPr/>
            <p:nvPr/>
          </p:nvPicPr>
          <p:blipFill>
            <a:blip r:embed="rId7" cstate="print">
              <a:extLst>
                <a:ext uri="{28A0092B-C50C-407E-A947-70E740481C1C}">
                  <a14:useLocalDpi xmlns:a14="http://schemas.microsoft.com/office/drawing/2010/main"/>
                </a:ext>
              </a:extLst>
            </a:blip>
            <a:srcRect/>
            <a:stretch>
              <a:fillRect/>
            </a:stretch>
          </p:blipFill>
          <p:spPr bwMode="auto">
            <a:xfrm>
              <a:off x="2104234" y="3086329"/>
              <a:ext cx="1183212" cy="1197920"/>
            </a:xfrm>
            <a:prstGeom prst="rect">
              <a:avLst/>
            </a:prstGeom>
            <a:noFill/>
            <a:ln>
              <a:noFill/>
            </a:ln>
          </p:spPr>
        </p:pic>
        <p:pic>
          <p:nvPicPr>
            <p:cNvPr id="11" name="image"/>
            <p:cNvPicPr/>
            <p:nvPr/>
          </p:nvPicPr>
          <p:blipFill>
            <a:blip r:embed="rId8" cstate="print">
              <a:extLst>
                <a:ext uri="{28A0092B-C50C-407E-A947-70E740481C1C}">
                  <a14:useLocalDpi xmlns:a14="http://schemas.microsoft.com/office/drawing/2010/main"/>
                </a:ext>
              </a:extLst>
            </a:blip>
            <a:srcRect/>
            <a:stretch>
              <a:fillRect/>
            </a:stretch>
          </p:blipFill>
          <p:spPr bwMode="auto">
            <a:xfrm>
              <a:off x="2896128" y="5022657"/>
              <a:ext cx="1159726" cy="1056916"/>
            </a:xfrm>
            <a:prstGeom prst="rect">
              <a:avLst/>
            </a:prstGeom>
            <a:noFill/>
            <a:ln>
              <a:noFill/>
            </a:ln>
          </p:spPr>
        </p:pic>
        <p:pic>
          <p:nvPicPr>
            <p:cNvPr id="12" name="image"/>
            <p:cNvPicPr/>
            <p:nvPr/>
          </p:nvPicPr>
          <p:blipFill>
            <a:blip r:embed="rId9" cstate="print">
              <a:extLst>
                <a:ext uri="{28A0092B-C50C-407E-A947-70E740481C1C}">
                  <a14:useLocalDpi xmlns:a14="http://schemas.microsoft.com/office/drawing/2010/main"/>
                </a:ext>
              </a:extLst>
            </a:blip>
            <a:srcRect/>
            <a:stretch>
              <a:fillRect/>
            </a:stretch>
          </p:blipFill>
          <p:spPr bwMode="auto">
            <a:xfrm>
              <a:off x="2952250" y="1257804"/>
              <a:ext cx="1229704" cy="1391906"/>
            </a:xfrm>
            <a:prstGeom prst="rect">
              <a:avLst/>
            </a:prstGeom>
            <a:noFill/>
            <a:ln>
              <a:noFill/>
            </a:ln>
          </p:spPr>
        </p:pic>
        <p:sp>
          <p:nvSpPr>
            <p:cNvPr id="3" name="思考の吹き出し: 雲形 2">
              <a:extLst>
                <a:ext uri="{FF2B5EF4-FFF2-40B4-BE49-F238E27FC236}">
                  <a16:creationId xmlns:a16="http://schemas.microsoft.com/office/drawing/2014/main" id="{3AF66694-53E4-4B9F-B4B4-E94D7E57FDBE}"/>
                </a:ext>
              </a:extLst>
            </p:cNvPr>
            <p:cNvSpPr/>
            <p:nvPr/>
          </p:nvSpPr>
          <p:spPr>
            <a:xfrm>
              <a:off x="522514" y="1257804"/>
              <a:ext cx="1970498" cy="1197920"/>
            </a:xfrm>
            <a:prstGeom prst="cloudCallout">
              <a:avLst>
                <a:gd name="adj1" fmla="val 72639"/>
                <a:gd name="adj2" fmla="val 7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AB4D5A7-9BB0-4E08-98BF-DABF678D2BF9}"/>
                </a:ext>
              </a:extLst>
            </p:cNvPr>
            <p:cNvSpPr txBox="1"/>
            <p:nvPr/>
          </p:nvSpPr>
          <p:spPr>
            <a:xfrm>
              <a:off x="836023" y="1533554"/>
              <a:ext cx="1347198" cy="646331"/>
            </a:xfrm>
            <a:prstGeom prst="rect">
              <a:avLst/>
            </a:prstGeom>
            <a:noFill/>
          </p:spPr>
          <p:txBody>
            <a:bodyPr wrap="square" rtlCol="0">
              <a:spAutoFit/>
            </a:bodyPr>
            <a:lstStyle/>
            <a:p>
              <a:r>
                <a:rPr kumimoji="1" lang="ja-JP" altLang="en-US" dirty="0"/>
                <a:t>ちょっと</a:t>
              </a:r>
              <a:endParaRPr kumimoji="1" lang="en-US" altLang="ja-JP" dirty="0"/>
            </a:p>
            <a:p>
              <a:r>
                <a:rPr kumimoji="1" lang="ja-JP" altLang="en-US" dirty="0"/>
                <a:t>怖い</a:t>
              </a:r>
              <a:r>
                <a:rPr kumimoji="1" lang="en-US" altLang="ja-JP" dirty="0"/>
                <a:t>…</a:t>
              </a:r>
              <a:endParaRPr kumimoji="1" lang="ja-JP" altLang="en-US" dirty="0"/>
            </a:p>
          </p:txBody>
        </p:sp>
        <p:sp>
          <p:nvSpPr>
            <p:cNvPr id="13" name="思考の吹き出し: 雲形 12">
              <a:extLst>
                <a:ext uri="{FF2B5EF4-FFF2-40B4-BE49-F238E27FC236}">
                  <a16:creationId xmlns:a16="http://schemas.microsoft.com/office/drawing/2014/main" id="{0FDB3B69-E510-45E8-956B-05A9AEE0E8E9}"/>
                </a:ext>
              </a:extLst>
            </p:cNvPr>
            <p:cNvSpPr/>
            <p:nvPr/>
          </p:nvSpPr>
          <p:spPr>
            <a:xfrm>
              <a:off x="8254501" y="1398954"/>
              <a:ext cx="1970498" cy="1197920"/>
            </a:xfrm>
            <a:prstGeom prst="cloudCallout">
              <a:avLst>
                <a:gd name="adj1" fmla="val -67237"/>
                <a:gd name="adj2" fmla="val 112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E793117-E843-4262-A685-DC7BAF3D5668}"/>
                </a:ext>
              </a:extLst>
            </p:cNvPr>
            <p:cNvSpPr txBox="1"/>
            <p:nvPr/>
          </p:nvSpPr>
          <p:spPr>
            <a:xfrm>
              <a:off x="8565874" y="1813248"/>
              <a:ext cx="1608943" cy="369332"/>
            </a:xfrm>
            <a:prstGeom prst="rect">
              <a:avLst/>
            </a:prstGeom>
            <a:noFill/>
          </p:spPr>
          <p:txBody>
            <a:bodyPr wrap="square" rtlCol="0">
              <a:spAutoFit/>
            </a:bodyPr>
            <a:lstStyle/>
            <a:p>
              <a:r>
                <a:rPr kumimoji="1" lang="ja-JP" altLang="en-US" dirty="0"/>
                <a:t>かっこいい！</a:t>
              </a:r>
            </a:p>
          </p:txBody>
        </p:sp>
        <p:sp>
          <p:nvSpPr>
            <p:cNvPr id="16" name="思考の吹き出し: 雲形 15">
              <a:extLst>
                <a:ext uri="{FF2B5EF4-FFF2-40B4-BE49-F238E27FC236}">
                  <a16:creationId xmlns:a16="http://schemas.microsoft.com/office/drawing/2014/main" id="{739F12FB-C136-4A9D-9DA5-45CEB517DEFA}"/>
                </a:ext>
              </a:extLst>
            </p:cNvPr>
            <p:cNvSpPr/>
            <p:nvPr/>
          </p:nvSpPr>
          <p:spPr>
            <a:xfrm>
              <a:off x="133736" y="3561515"/>
              <a:ext cx="1970498" cy="1197920"/>
            </a:xfrm>
            <a:prstGeom prst="cloudCallout">
              <a:avLst>
                <a:gd name="adj1" fmla="val 64685"/>
                <a:gd name="adj2" fmla="val -105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思考の吹き出し: 雲形 23">
              <a:extLst>
                <a:ext uri="{FF2B5EF4-FFF2-40B4-BE49-F238E27FC236}">
                  <a16:creationId xmlns:a16="http://schemas.microsoft.com/office/drawing/2014/main" id="{108FB5ED-DD4D-4059-9D61-810C60196DAB}"/>
                </a:ext>
              </a:extLst>
            </p:cNvPr>
            <p:cNvSpPr/>
            <p:nvPr/>
          </p:nvSpPr>
          <p:spPr>
            <a:xfrm>
              <a:off x="8204319" y="5551115"/>
              <a:ext cx="1970498" cy="1197920"/>
            </a:xfrm>
            <a:prstGeom prst="cloudCallout">
              <a:avLst>
                <a:gd name="adj1" fmla="val -63259"/>
                <a:gd name="adj2" fmla="val -258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07B0A20-A8E5-4736-96E1-5EEB9189C58C}"/>
                </a:ext>
              </a:extLst>
            </p:cNvPr>
            <p:cNvSpPr txBox="1"/>
            <p:nvPr/>
          </p:nvSpPr>
          <p:spPr>
            <a:xfrm>
              <a:off x="8435278" y="5826909"/>
              <a:ext cx="1608943" cy="646331"/>
            </a:xfrm>
            <a:prstGeom prst="rect">
              <a:avLst/>
            </a:prstGeom>
            <a:noFill/>
          </p:spPr>
          <p:txBody>
            <a:bodyPr wrap="square" rtlCol="0">
              <a:spAutoFit/>
            </a:bodyPr>
            <a:lstStyle/>
            <a:p>
              <a:r>
                <a:rPr kumimoji="1" lang="ja-JP" altLang="en-US" dirty="0"/>
                <a:t>ニイニイゼミと違うね！</a:t>
              </a:r>
            </a:p>
          </p:txBody>
        </p:sp>
        <p:sp>
          <p:nvSpPr>
            <p:cNvPr id="28" name="思考の吹き出し: 雲形 27">
              <a:extLst>
                <a:ext uri="{FF2B5EF4-FFF2-40B4-BE49-F238E27FC236}">
                  <a16:creationId xmlns:a16="http://schemas.microsoft.com/office/drawing/2014/main" id="{F1DDA3C3-34BE-4633-A5F9-EA3B33D0C98E}"/>
                </a:ext>
              </a:extLst>
            </p:cNvPr>
            <p:cNvSpPr/>
            <p:nvPr/>
          </p:nvSpPr>
          <p:spPr>
            <a:xfrm>
              <a:off x="8957697" y="3754656"/>
              <a:ext cx="1970498" cy="1197920"/>
            </a:xfrm>
            <a:prstGeom prst="cloudCallout">
              <a:avLst>
                <a:gd name="adj1" fmla="val -63259"/>
                <a:gd name="adj2" fmla="val -258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28F2F54B-3200-4D32-9EFB-77444BB347CB}"/>
                </a:ext>
              </a:extLst>
            </p:cNvPr>
            <p:cNvSpPr txBox="1"/>
            <p:nvPr/>
          </p:nvSpPr>
          <p:spPr>
            <a:xfrm>
              <a:off x="9218826" y="4000529"/>
              <a:ext cx="1608943" cy="646331"/>
            </a:xfrm>
            <a:prstGeom prst="rect">
              <a:avLst/>
            </a:prstGeom>
            <a:noFill/>
          </p:spPr>
          <p:txBody>
            <a:bodyPr wrap="square" rtlCol="0">
              <a:spAutoFit/>
            </a:bodyPr>
            <a:lstStyle/>
            <a:p>
              <a:r>
                <a:rPr kumimoji="1" lang="ja-JP" altLang="en-US" dirty="0"/>
                <a:t>ジージーって鳴くんだね！</a:t>
              </a:r>
            </a:p>
          </p:txBody>
        </p:sp>
        <p:sp>
          <p:nvSpPr>
            <p:cNvPr id="30" name="テキスト ボックス 29">
              <a:extLst>
                <a:ext uri="{FF2B5EF4-FFF2-40B4-BE49-F238E27FC236}">
                  <a16:creationId xmlns:a16="http://schemas.microsoft.com/office/drawing/2014/main" id="{2D5AB555-1D8D-42C3-ADE7-D03687F0B445}"/>
                </a:ext>
              </a:extLst>
            </p:cNvPr>
            <p:cNvSpPr txBox="1"/>
            <p:nvPr/>
          </p:nvSpPr>
          <p:spPr>
            <a:xfrm>
              <a:off x="435658" y="3723530"/>
              <a:ext cx="1347198" cy="923330"/>
            </a:xfrm>
            <a:prstGeom prst="rect">
              <a:avLst/>
            </a:prstGeom>
            <a:noFill/>
          </p:spPr>
          <p:txBody>
            <a:bodyPr wrap="square" rtlCol="0">
              <a:spAutoFit/>
            </a:bodyPr>
            <a:lstStyle/>
            <a:p>
              <a:r>
                <a:rPr kumimoji="1" lang="ja-JP" altLang="en-US" dirty="0"/>
                <a:t>木の高いところにいるんだね！</a:t>
              </a:r>
            </a:p>
          </p:txBody>
        </p:sp>
        <p:sp>
          <p:nvSpPr>
            <p:cNvPr id="32" name="思考の吹き出し: 雲形 31">
              <a:extLst>
                <a:ext uri="{FF2B5EF4-FFF2-40B4-BE49-F238E27FC236}">
                  <a16:creationId xmlns:a16="http://schemas.microsoft.com/office/drawing/2014/main" id="{0069F111-CA5A-466F-96C8-502CD2EC9376}"/>
                </a:ext>
              </a:extLst>
            </p:cNvPr>
            <p:cNvSpPr/>
            <p:nvPr/>
          </p:nvSpPr>
          <p:spPr>
            <a:xfrm>
              <a:off x="460123" y="5229276"/>
              <a:ext cx="2095280" cy="1492359"/>
            </a:xfrm>
            <a:prstGeom prst="cloudCallout">
              <a:avLst>
                <a:gd name="adj1" fmla="val 62191"/>
                <a:gd name="adj2" fmla="val -280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7741867E-6DFB-4E5C-8787-406A616504BD}"/>
                </a:ext>
              </a:extLst>
            </p:cNvPr>
            <p:cNvSpPr txBox="1"/>
            <p:nvPr/>
          </p:nvSpPr>
          <p:spPr>
            <a:xfrm>
              <a:off x="727556" y="5479408"/>
              <a:ext cx="1765455" cy="1200329"/>
            </a:xfrm>
            <a:prstGeom prst="rect">
              <a:avLst/>
            </a:prstGeom>
            <a:noFill/>
          </p:spPr>
          <p:txBody>
            <a:bodyPr wrap="square" rtlCol="0">
              <a:spAutoFit/>
            </a:bodyPr>
            <a:lstStyle/>
            <a:p>
              <a:r>
                <a:rPr kumimoji="1" lang="ja-JP" altLang="en-US" dirty="0"/>
                <a:t>確かちょっとしか生きられないんだよね！？</a:t>
              </a:r>
            </a:p>
          </p:txBody>
        </p:sp>
      </p:grpSp>
    </p:spTree>
    <p:extLst>
      <p:ext uri="{BB962C8B-B14F-4D97-AF65-F5344CB8AC3E}">
        <p14:creationId xmlns:p14="http://schemas.microsoft.com/office/powerpoint/2010/main" val="266785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屋内, テーブル, 男, 木製 が含まれている画像&#10;&#10;自動的に生成された説明">
            <a:extLst>
              <a:ext uri="{FF2B5EF4-FFF2-40B4-BE49-F238E27FC236}">
                <a16:creationId xmlns:a16="http://schemas.microsoft.com/office/drawing/2014/main" id="{32DB9A39-8A8C-4B1E-AB15-5E0995CCAF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7998557" y="48878"/>
            <a:ext cx="2442897" cy="1832173"/>
          </a:xfrm>
          <a:prstGeom prst="rect">
            <a:avLst/>
          </a:prstGeom>
          <a:ln>
            <a:noFill/>
          </a:ln>
          <a:effectLst>
            <a:softEdge rad="112500"/>
          </a:effectLst>
        </p:spPr>
      </p:pic>
      <p:pic>
        <p:nvPicPr>
          <p:cNvPr id="19" name="図 18" descr="屋外, 人, 木, 男 が含まれている画像&#10;&#10;自動的に生成された説明">
            <a:extLst>
              <a:ext uri="{FF2B5EF4-FFF2-40B4-BE49-F238E27FC236}">
                <a16:creationId xmlns:a16="http://schemas.microsoft.com/office/drawing/2014/main" id="{B17D59C8-AFBA-440C-9CA9-B5C31F06B3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3211" y="4776456"/>
            <a:ext cx="2710777" cy="2033083"/>
          </a:xfrm>
          <a:prstGeom prst="rect">
            <a:avLst/>
          </a:prstGeom>
          <a:ln>
            <a:noFill/>
          </a:ln>
          <a:effectLst>
            <a:softEdge rad="112500"/>
          </a:effectLst>
        </p:spPr>
      </p:pic>
      <p:pic>
        <p:nvPicPr>
          <p:cNvPr id="4" name="image"/>
          <p:cNvPicPr/>
          <p:nvPr/>
        </p:nvPicPr>
        <p:blipFill>
          <a:blip r:embed="rId5" cstate="print">
            <a:extLst>
              <a:ext uri="{28A0092B-C50C-407E-A947-70E740481C1C}">
                <a14:useLocalDpi xmlns:a14="http://schemas.microsoft.com/office/drawing/2010/main"/>
              </a:ext>
            </a:extLst>
          </a:blip>
          <a:srcRect/>
          <a:stretch>
            <a:fillRect/>
          </a:stretch>
        </p:blipFill>
        <p:spPr bwMode="auto">
          <a:xfrm>
            <a:off x="4843011" y="2865280"/>
            <a:ext cx="1194720" cy="1266138"/>
          </a:xfrm>
          <a:prstGeom prst="rect">
            <a:avLst/>
          </a:prstGeom>
          <a:noFill/>
          <a:ln>
            <a:noFill/>
          </a:ln>
        </p:spPr>
      </p:pic>
      <p:sp>
        <p:nvSpPr>
          <p:cNvPr id="5" name="テキスト ボックス 4">
            <a:extLst>
              <a:ext uri="{FF2B5EF4-FFF2-40B4-BE49-F238E27FC236}">
                <a16:creationId xmlns:a16="http://schemas.microsoft.com/office/drawing/2014/main" id="{C21A92CA-A34F-4FB5-9051-5EDE3828D060}"/>
              </a:ext>
            </a:extLst>
          </p:cNvPr>
          <p:cNvSpPr txBox="1"/>
          <p:nvPr/>
        </p:nvSpPr>
        <p:spPr>
          <a:xfrm>
            <a:off x="57539" y="231025"/>
            <a:ext cx="10928195" cy="1200329"/>
          </a:xfrm>
          <a:prstGeom prst="rect">
            <a:avLst/>
          </a:prstGeom>
          <a:noFill/>
        </p:spPr>
        <p:txBody>
          <a:bodyPr wrap="square" rtlCol="0">
            <a:spAutoFit/>
          </a:bodyPr>
          <a:lstStyle/>
          <a:p>
            <a:r>
              <a:rPr kumimoji="1" lang="ja-JP" altLang="en-US" sz="3600" dirty="0"/>
              <a:t>幼児一人一人、興味関心や経験知が</a:t>
            </a:r>
            <a:endParaRPr kumimoji="1" lang="en-US" altLang="ja-JP" sz="3600" dirty="0"/>
          </a:p>
          <a:p>
            <a:r>
              <a:rPr kumimoji="1" lang="ja-JP" altLang="en-US" sz="3600" dirty="0"/>
              <a:t>違うため、気付きもそれぞれである</a:t>
            </a:r>
          </a:p>
        </p:txBody>
      </p:sp>
      <p:grpSp>
        <p:nvGrpSpPr>
          <p:cNvPr id="3" name="グループ化 2"/>
          <p:cNvGrpSpPr/>
          <p:nvPr/>
        </p:nvGrpSpPr>
        <p:grpSpPr>
          <a:xfrm>
            <a:off x="442719" y="1667435"/>
            <a:ext cx="4936105" cy="2796989"/>
            <a:chOff x="442719" y="1667435"/>
            <a:chExt cx="4936105" cy="2796989"/>
          </a:xfrm>
        </p:grpSpPr>
        <p:sp>
          <p:nvSpPr>
            <p:cNvPr id="2" name="楕円 1"/>
            <p:cNvSpPr/>
            <p:nvPr/>
          </p:nvSpPr>
          <p:spPr>
            <a:xfrm>
              <a:off x="442719" y="1667435"/>
              <a:ext cx="4936105" cy="2796989"/>
            </a:xfrm>
            <a:prstGeom prst="ellipse">
              <a:avLst/>
            </a:prstGeom>
            <a:solidFill>
              <a:srgbClr val="FF99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543032" y="2773541"/>
              <a:ext cx="3042139" cy="584775"/>
            </a:xfrm>
            <a:prstGeom prst="rect">
              <a:avLst/>
            </a:prstGeom>
            <a:noFill/>
          </p:spPr>
          <p:txBody>
            <a:bodyPr wrap="square" rtlCol="0">
              <a:spAutoFit/>
            </a:bodyPr>
            <a:lstStyle/>
            <a:p>
              <a:r>
                <a:rPr kumimoji="1" lang="ja-JP" altLang="en-US" sz="3200" dirty="0"/>
                <a:t>家庭での経験</a:t>
              </a:r>
            </a:p>
          </p:txBody>
        </p:sp>
      </p:grpSp>
      <p:grpSp>
        <p:nvGrpSpPr>
          <p:cNvPr id="12" name="グループ化 11"/>
          <p:cNvGrpSpPr/>
          <p:nvPr/>
        </p:nvGrpSpPr>
        <p:grpSpPr>
          <a:xfrm>
            <a:off x="3064101" y="4012550"/>
            <a:ext cx="4915072" cy="2545050"/>
            <a:chOff x="3064101" y="4012550"/>
            <a:chExt cx="4915072" cy="2545050"/>
          </a:xfrm>
        </p:grpSpPr>
        <p:sp>
          <p:nvSpPr>
            <p:cNvPr id="11" name="楕円 10"/>
            <p:cNvSpPr/>
            <p:nvPr/>
          </p:nvSpPr>
          <p:spPr>
            <a:xfrm>
              <a:off x="3064101" y="4012550"/>
              <a:ext cx="4915072" cy="2545050"/>
            </a:xfrm>
            <a:prstGeom prst="ellipse">
              <a:avLst/>
            </a:prstGeom>
            <a:solidFill>
              <a:srgbClr val="99FF66"/>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634873" y="4992687"/>
              <a:ext cx="3042139" cy="584775"/>
            </a:xfrm>
            <a:prstGeom prst="rect">
              <a:avLst/>
            </a:prstGeom>
            <a:noFill/>
          </p:spPr>
          <p:txBody>
            <a:bodyPr wrap="square" rtlCol="0">
              <a:spAutoFit/>
            </a:bodyPr>
            <a:lstStyle/>
            <a:p>
              <a:r>
                <a:rPr kumimoji="1" lang="ja-JP" altLang="en-US" sz="3200" dirty="0"/>
                <a:t>興味関心</a:t>
              </a:r>
            </a:p>
          </p:txBody>
        </p:sp>
      </p:grpSp>
      <p:grpSp>
        <p:nvGrpSpPr>
          <p:cNvPr id="14" name="グループ化 13"/>
          <p:cNvGrpSpPr/>
          <p:nvPr/>
        </p:nvGrpSpPr>
        <p:grpSpPr>
          <a:xfrm>
            <a:off x="5501917" y="1527446"/>
            <a:ext cx="4915072" cy="2936978"/>
            <a:chOff x="5501917" y="1527446"/>
            <a:chExt cx="4915072" cy="2936978"/>
          </a:xfrm>
        </p:grpSpPr>
        <p:sp>
          <p:nvSpPr>
            <p:cNvPr id="10" name="楕円 9"/>
            <p:cNvSpPr/>
            <p:nvPr/>
          </p:nvSpPr>
          <p:spPr>
            <a:xfrm>
              <a:off x="5501917" y="1527446"/>
              <a:ext cx="4915072" cy="2936978"/>
            </a:xfrm>
            <a:prstGeom prst="ellipse">
              <a:avLst/>
            </a:prstGeom>
            <a:solidFill>
              <a:srgbClr val="FFFF0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751492" y="2703547"/>
              <a:ext cx="3042139" cy="584775"/>
            </a:xfrm>
            <a:prstGeom prst="rect">
              <a:avLst/>
            </a:prstGeom>
            <a:noFill/>
          </p:spPr>
          <p:txBody>
            <a:bodyPr wrap="square" rtlCol="0">
              <a:spAutoFit/>
            </a:bodyPr>
            <a:lstStyle/>
            <a:p>
              <a:r>
                <a:rPr kumimoji="1" lang="ja-JP" altLang="en-US" sz="3200" dirty="0"/>
                <a:t>見方、考え方</a:t>
              </a:r>
            </a:p>
          </p:txBody>
        </p:sp>
      </p:grpSp>
      <p:pic>
        <p:nvPicPr>
          <p:cNvPr id="6" name="図 5" descr="人, 子供, 少年, 若い が含まれている画像&#10;&#10;自動的に生成された説明">
            <a:extLst>
              <a:ext uri="{FF2B5EF4-FFF2-40B4-BE49-F238E27FC236}">
                <a16:creationId xmlns:a16="http://schemas.microsoft.com/office/drawing/2014/main" id="{C4F10D62-D9E9-456A-AC62-68E48CC4F2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9743988" y="4012549"/>
            <a:ext cx="2310062" cy="1732546"/>
          </a:xfrm>
          <a:prstGeom prst="rect">
            <a:avLst/>
          </a:prstGeom>
          <a:ln>
            <a:noFill/>
          </a:ln>
          <a:effectLst>
            <a:softEdge rad="112500"/>
          </a:effectLst>
        </p:spPr>
      </p:pic>
      <p:pic>
        <p:nvPicPr>
          <p:cNvPr id="13" name="図 12" descr="人, 屋内, 子供, 若い が含まれている画像&#10;&#10;自動的に生成された説明">
            <a:extLst>
              <a:ext uri="{FF2B5EF4-FFF2-40B4-BE49-F238E27FC236}">
                <a16:creationId xmlns:a16="http://schemas.microsoft.com/office/drawing/2014/main" id="{BFD1EB26-4616-4F08-9290-84AB369ACF0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10179688" y="1717587"/>
            <a:ext cx="2289866" cy="1717400"/>
          </a:xfrm>
          <a:prstGeom prst="rect">
            <a:avLst/>
          </a:prstGeom>
          <a:ln>
            <a:noFill/>
          </a:ln>
          <a:effectLst>
            <a:softEdge rad="112500"/>
          </a:effectLst>
        </p:spPr>
      </p:pic>
      <p:pic>
        <p:nvPicPr>
          <p:cNvPr id="21" name="図 20" descr="人, 屋内, 子供, 少年 が含まれている画像&#10;&#10;自動的に生成された説明">
            <a:extLst>
              <a:ext uri="{FF2B5EF4-FFF2-40B4-BE49-F238E27FC236}">
                <a16:creationId xmlns:a16="http://schemas.microsoft.com/office/drawing/2014/main" id="{9555C2BB-8E94-41CC-A843-59AEAA6D091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0800000">
            <a:off x="261509" y="4316417"/>
            <a:ext cx="3080743" cy="2310557"/>
          </a:xfrm>
          <a:prstGeom prst="rect">
            <a:avLst/>
          </a:prstGeom>
          <a:ln>
            <a:noFill/>
          </a:ln>
          <a:effectLst>
            <a:softEdge rad="112500"/>
          </a:effectLst>
        </p:spPr>
      </p:pic>
    </p:spTree>
    <p:extLst>
      <p:ext uri="{BB962C8B-B14F-4D97-AF65-F5344CB8AC3E}">
        <p14:creationId xmlns:p14="http://schemas.microsoft.com/office/powerpoint/2010/main" val="210382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p:cNvPicPr/>
          <p:nvPr/>
        </p:nvPicPr>
        <p:blipFill rotWithShape="1">
          <a:blip r:embed="rId3" cstate="screen">
            <a:extLst>
              <a:ext uri="{28A0092B-C50C-407E-A947-70E740481C1C}">
                <a14:useLocalDpi xmlns:a14="http://schemas.microsoft.com/office/drawing/2010/main"/>
              </a:ext>
            </a:extLst>
          </a:blip>
          <a:srcRect/>
          <a:stretch/>
        </p:blipFill>
        <p:spPr bwMode="auto">
          <a:xfrm>
            <a:off x="5069770" y="1894575"/>
            <a:ext cx="1799752" cy="1617670"/>
          </a:xfrm>
          <a:prstGeom prst="rect">
            <a:avLst/>
          </a:prstGeom>
          <a:noFill/>
          <a:ln>
            <a:noFill/>
          </a:ln>
          <a:extLst>
            <a:ext uri="{53640926-AAD7-44D8-BBD7-CCE9431645EC}">
              <a14:shadowObscured xmlns:a14="http://schemas.microsoft.com/office/drawing/2010/main"/>
            </a:ext>
          </a:extLst>
        </p:spPr>
      </p:pic>
      <p:sp>
        <p:nvSpPr>
          <p:cNvPr id="5" name="テキスト ボックス 4">
            <a:extLst>
              <a:ext uri="{FF2B5EF4-FFF2-40B4-BE49-F238E27FC236}">
                <a16:creationId xmlns:a16="http://schemas.microsoft.com/office/drawing/2014/main" id="{C21A92CA-A34F-4FB5-9051-5EDE3828D060}"/>
              </a:ext>
            </a:extLst>
          </p:cNvPr>
          <p:cNvSpPr txBox="1"/>
          <p:nvPr/>
        </p:nvSpPr>
        <p:spPr>
          <a:xfrm>
            <a:off x="267629" y="339106"/>
            <a:ext cx="10526751" cy="1200329"/>
          </a:xfrm>
          <a:prstGeom prst="rect">
            <a:avLst/>
          </a:prstGeom>
          <a:noFill/>
        </p:spPr>
        <p:txBody>
          <a:bodyPr wrap="square" rtlCol="0">
            <a:spAutoFit/>
          </a:bodyPr>
          <a:lstStyle/>
          <a:p>
            <a:r>
              <a:rPr kumimoji="1" lang="ja-JP" altLang="en-US" sz="3600" dirty="0"/>
              <a:t>教師はそれぞれの気付きを受け止め、必要ならば共有する場を設ける</a:t>
            </a:r>
          </a:p>
        </p:txBody>
      </p:sp>
      <p:pic>
        <p:nvPicPr>
          <p:cNvPr id="7" name="image"/>
          <p:cNvPicPr/>
          <p:nvPr/>
        </p:nvPicPr>
        <p:blipFill>
          <a:blip r:embed="rId4" cstate="print">
            <a:extLst>
              <a:ext uri="{28A0092B-C50C-407E-A947-70E740481C1C}">
                <a14:useLocalDpi xmlns:a14="http://schemas.microsoft.com/office/drawing/2010/main"/>
              </a:ext>
            </a:extLst>
          </a:blip>
          <a:srcRect/>
          <a:stretch>
            <a:fillRect/>
          </a:stretch>
        </p:blipFill>
        <p:spPr bwMode="auto">
          <a:xfrm>
            <a:off x="3558100" y="2209413"/>
            <a:ext cx="1194720" cy="1266138"/>
          </a:xfrm>
          <a:prstGeom prst="rect">
            <a:avLst/>
          </a:prstGeom>
          <a:noFill/>
          <a:ln>
            <a:noFill/>
          </a:ln>
        </p:spPr>
      </p:pic>
      <p:pic>
        <p:nvPicPr>
          <p:cNvPr id="8" name="image"/>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97873" y="4626238"/>
            <a:ext cx="959004" cy="908020"/>
          </a:xfrm>
          <a:prstGeom prst="rect">
            <a:avLst/>
          </a:prstGeom>
          <a:noFill/>
          <a:ln>
            <a:noFill/>
          </a:ln>
        </p:spPr>
      </p:pic>
      <p:pic>
        <p:nvPicPr>
          <p:cNvPr id="9" name="image"/>
          <p:cNvPicPr/>
          <p:nvPr/>
        </p:nvPicPr>
        <p:blipFill>
          <a:blip r:embed="rId6" cstate="print">
            <a:extLst>
              <a:ext uri="{28A0092B-C50C-407E-A947-70E740481C1C}">
                <a14:useLocalDpi xmlns:a14="http://schemas.microsoft.com/office/drawing/2010/main"/>
              </a:ext>
            </a:extLst>
          </a:blip>
          <a:srcRect/>
          <a:stretch>
            <a:fillRect/>
          </a:stretch>
        </p:blipFill>
        <p:spPr bwMode="auto">
          <a:xfrm>
            <a:off x="3797976" y="4626237"/>
            <a:ext cx="954844" cy="908021"/>
          </a:xfrm>
          <a:prstGeom prst="rect">
            <a:avLst/>
          </a:prstGeom>
          <a:noFill/>
          <a:ln>
            <a:noFill/>
          </a:ln>
        </p:spPr>
      </p:pic>
      <p:pic>
        <p:nvPicPr>
          <p:cNvPr id="10" name="image"/>
          <p:cNvPicPr/>
          <p:nvPr/>
        </p:nvPicPr>
        <p:blipFill>
          <a:blip r:embed="rId7" cstate="print">
            <a:extLst>
              <a:ext uri="{28A0092B-C50C-407E-A947-70E740481C1C}">
                <a14:useLocalDpi xmlns:a14="http://schemas.microsoft.com/office/drawing/2010/main"/>
              </a:ext>
            </a:extLst>
          </a:blip>
          <a:srcRect/>
          <a:stretch>
            <a:fillRect/>
          </a:stretch>
        </p:blipFill>
        <p:spPr bwMode="auto">
          <a:xfrm>
            <a:off x="5094110" y="4626237"/>
            <a:ext cx="873788" cy="908019"/>
          </a:xfrm>
          <a:prstGeom prst="rect">
            <a:avLst/>
          </a:prstGeom>
          <a:noFill/>
          <a:ln>
            <a:noFill/>
          </a:ln>
        </p:spPr>
      </p:pic>
      <p:pic>
        <p:nvPicPr>
          <p:cNvPr id="11" name="image"/>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39372" y="4626237"/>
            <a:ext cx="892601" cy="908019"/>
          </a:xfrm>
          <a:prstGeom prst="rect">
            <a:avLst/>
          </a:prstGeom>
          <a:noFill/>
          <a:ln>
            <a:noFill/>
          </a:ln>
        </p:spPr>
      </p:pic>
      <p:pic>
        <p:nvPicPr>
          <p:cNvPr id="13" name="image"/>
          <p:cNvPicPr/>
          <p:nvPr/>
        </p:nvPicPr>
        <p:blipFill>
          <a:blip r:embed="rId9" cstate="print">
            <a:extLst>
              <a:ext uri="{28A0092B-C50C-407E-A947-70E740481C1C}">
                <a14:useLocalDpi xmlns:a14="http://schemas.microsoft.com/office/drawing/2010/main"/>
              </a:ext>
            </a:extLst>
          </a:blip>
          <a:srcRect/>
          <a:stretch>
            <a:fillRect/>
          </a:stretch>
        </p:blipFill>
        <p:spPr bwMode="auto">
          <a:xfrm>
            <a:off x="7384826" y="4626237"/>
            <a:ext cx="1027789" cy="908020"/>
          </a:xfrm>
          <a:prstGeom prst="rect">
            <a:avLst/>
          </a:prstGeom>
          <a:noFill/>
          <a:ln>
            <a:noFill/>
          </a:ln>
        </p:spPr>
      </p:pic>
      <p:sp>
        <p:nvSpPr>
          <p:cNvPr id="14" name="テキスト ボックス 13">
            <a:extLst>
              <a:ext uri="{FF2B5EF4-FFF2-40B4-BE49-F238E27FC236}">
                <a16:creationId xmlns:a16="http://schemas.microsoft.com/office/drawing/2014/main" id="{C21A92CA-A34F-4FB5-9051-5EDE3828D060}"/>
              </a:ext>
            </a:extLst>
          </p:cNvPr>
          <p:cNvSpPr txBox="1"/>
          <p:nvPr/>
        </p:nvSpPr>
        <p:spPr>
          <a:xfrm>
            <a:off x="2073873" y="5852705"/>
            <a:ext cx="7716645" cy="646331"/>
          </a:xfrm>
          <a:prstGeom prst="rect">
            <a:avLst/>
          </a:prstGeom>
          <a:noFill/>
        </p:spPr>
        <p:txBody>
          <a:bodyPr wrap="square" rtlCol="0">
            <a:spAutoFit/>
          </a:bodyPr>
          <a:lstStyle/>
          <a:p>
            <a:r>
              <a:rPr kumimoji="1" lang="ja-JP" altLang="en-US" sz="3600" dirty="0"/>
              <a:t>気付きが多様にひろがっていく</a:t>
            </a:r>
          </a:p>
        </p:txBody>
      </p:sp>
      <p:pic>
        <p:nvPicPr>
          <p:cNvPr id="3" name="図 2" descr="屋内, テーブル, キッチン, 部屋 が含まれている画像&#10;&#10;自動的に生成された説明">
            <a:extLst>
              <a:ext uri="{FF2B5EF4-FFF2-40B4-BE49-F238E27FC236}">
                <a16:creationId xmlns:a16="http://schemas.microsoft.com/office/drawing/2014/main" id="{64CD8912-8021-46E7-AB05-3708EA47FD1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0800000">
            <a:off x="7502112" y="1253208"/>
            <a:ext cx="3840480" cy="2880360"/>
          </a:xfrm>
          <a:prstGeom prst="rect">
            <a:avLst/>
          </a:prstGeom>
          <a:ln>
            <a:noFill/>
          </a:ln>
          <a:effectLst>
            <a:softEdge rad="112500"/>
          </a:effectLst>
        </p:spPr>
      </p:pic>
      <p:pic>
        <p:nvPicPr>
          <p:cNvPr id="12" name="図 11" descr="人, 屋外, 民衆, グループ が含まれている画像&#10;&#10;自動的に生成された説明">
            <a:extLst>
              <a:ext uri="{FF2B5EF4-FFF2-40B4-BE49-F238E27FC236}">
                <a16:creationId xmlns:a16="http://schemas.microsoft.com/office/drawing/2014/main" id="{E582AC4B-02D3-4769-9377-B04988D7DFC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8962" y="2450331"/>
            <a:ext cx="2555205" cy="1916404"/>
          </a:xfrm>
          <a:prstGeom prst="rect">
            <a:avLst/>
          </a:prstGeom>
          <a:ln>
            <a:noFill/>
          </a:ln>
          <a:effectLst>
            <a:softEdge rad="112500"/>
          </a:effectLst>
        </p:spPr>
      </p:pic>
    </p:spTree>
    <p:extLst>
      <p:ext uri="{BB962C8B-B14F-4D97-AF65-F5344CB8AC3E}">
        <p14:creationId xmlns:p14="http://schemas.microsoft.com/office/powerpoint/2010/main" val="2328861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05045" y="2038911"/>
            <a:ext cx="11687662" cy="2808265"/>
            <a:chOff x="305045" y="2038911"/>
            <a:chExt cx="11687662" cy="2808265"/>
          </a:xfrm>
        </p:grpSpPr>
        <p:grpSp>
          <p:nvGrpSpPr>
            <p:cNvPr id="8" name="グループ化 7"/>
            <p:cNvGrpSpPr/>
            <p:nvPr/>
          </p:nvGrpSpPr>
          <p:grpSpPr>
            <a:xfrm>
              <a:off x="305045" y="2587325"/>
              <a:ext cx="2086463" cy="1711438"/>
              <a:chOff x="3731836" y="2548137"/>
              <a:chExt cx="3367668" cy="2787805"/>
            </a:xfrm>
          </p:grpSpPr>
          <p:sp>
            <p:nvSpPr>
              <p:cNvPr id="9" name="楕円 8"/>
              <p:cNvSpPr/>
              <p:nvPr/>
            </p:nvSpPr>
            <p:spPr>
              <a:xfrm>
                <a:off x="3731836" y="2548137"/>
                <a:ext cx="3367668" cy="2787805"/>
              </a:xfrm>
              <a:prstGeom prst="ellips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244791" y="3064686"/>
                <a:ext cx="2341756" cy="1754708"/>
              </a:xfrm>
              <a:prstGeom prst="rect">
                <a:avLst/>
              </a:prstGeom>
              <a:noFill/>
            </p:spPr>
            <p:txBody>
              <a:bodyPr wrap="square" rtlCol="0">
                <a:spAutoFit/>
              </a:bodyPr>
              <a:lstStyle/>
              <a:p>
                <a:r>
                  <a:rPr kumimoji="1" lang="ja-JP" altLang="en-US" sz="3200" dirty="0"/>
                  <a:t>過去の出会い</a:t>
                </a:r>
              </a:p>
            </p:txBody>
          </p:sp>
        </p:grpSp>
        <p:cxnSp>
          <p:nvCxnSpPr>
            <p:cNvPr id="13" name="直線コネクタ 12"/>
            <p:cNvCxnSpPr>
              <a:cxnSpLocks/>
              <a:stCxn id="9" idx="6"/>
            </p:cNvCxnSpPr>
            <p:nvPr/>
          </p:nvCxnSpPr>
          <p:spPr>
            <a:xfrm flipV="1">
              <a:off x="2391508" y="3443043"/>
              <a:ext cx="1475925" cy="1"/>
            </a:xfrm>
            <a:prstGeom prst="line">
              <a:avLst/>
            </a:prstGeom>
            <a:ln w="76200">
              <a:solidFill>
                <a:srgbClr val="FF9933"/>
              </a:solidFill>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8575426" y="2038911"/>
              <a:ext cx="3417281" cy="2808265"/>
              <a:chOff x="3731836" y="2548137"/>
              <a:chExt cx="3367668" cy="2787805"/>
            </a:xfrm>
          </p:grpSpPr>
          <p:sp>
            <p:nvSpPr>
              <p:cNvPr id="15" name="楕円 14"/>
              <p:cNvSpPr/>
              <p:nvPr/>
            </p:nvSpPr>
            <p:spPr>
              <a:xfrm>
                <a:off x="3731836" y="2548137"/>
                <a:ext cx="3367668" cy="2787805"/>
              </a:xfrm>
              <a:prstGeom prst="ellips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596506" y="3337753"/>
                <a:ext cx="2341756" cy="1919992"/>
              </a:xfrm>
              <a:prstGeom prst="rect">
                <a:avLst/>
              </a:prstGeom>
              <a:noFill/>
            </p:spPr>
            <p:txBody>
              <a:bodyPr wrap="square" rtlCol="0">
                <a:spAutoFit/>
              </a:bodyPr>
              <a:lstStyle/>
              <a:p>
                <a:r>
                  <a:rPr kumimoji="1" lang="ja-JP" altLang="en-US" sz="4400" dirty="0"/>
                  <a:t>新たな出会い</a:t>
                </a:r>
              </a:p>
            </p:txBody>
          </p:sp>
        </p:grpSp>
        <p:cxnSp>
          <p:nvCxnSpPr>
            <p:cNvPr id="19" name="直線コネクタ 18"/>
            <p:cNvCxnSpPr>
              <a:cxnSpLocks/>
              <a:endCxn id="15" idx="2"/>
            </p:cNvCxnSpPr>
            <p:nvPr/>
          </p:nvCxnSpPr>
          <p:spPr>
            <a:xfrm>
              <a:off x="6816968" y="3443043"/>
              <a:ext cx="1758458" cy="1"/>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C21A92CA-A34F-4FB5-9051-5EDE3828D060}"/>
              </a:ext>
            </a:extLst>
          </p:cNvPr>
          <p:cNvSpPr txBox="1"/>
          <p:nvPr/>
        </p:nvSpPr>
        <p:spPr>
          <a:xfrm>
            <a:off x="281354" y="231025"/>
            <a:ext cx="10462846" cy="646331"/>
          </a:xfrm>
          <a:prstGeom prst="rect">
            <a:avLst/>
          </a:prstGeom>
          <a:noFill/>
        </p:spPr>
        <p:txBody>
          <a:bodyPr wrap="square" rtlCol="0">
            <a:spAutoFit/>
          </a:bodyPr>
          <a:lstStyle/>
          <a:p>
            <a:r>
              <a:rPr kumimoji="1" lang="ja-JP" altLang="en-US" sz="3600" dirty="0"/>
              <a:t>教師の援助によって、気付きが重なり、深まる</a:t>
            </a:r>
          </a:p>
        </p:txBody>
      </p:sp>
      <p:grpSp>
        <p:nvGrpSpPr>
          <p:cNvPr id="7" name="グループ化 6"/>
          <p:cNvGrpSpPr/>
          <p:nvPr/>
        </p:nvGrpSpPr>
        <p:grpSpPr>
          <a:xfrm>
            <a:off x="2535793" y="3770463"/>
            <a:ext cx="5953967" cy="1348002"/>
            <a:chOff x="2641134" y="3539196"/>
            <a:chExt cx="5953967" cy="1348002"/>
          </a:xfrm>
        </p:grpSpPr>
        <p:pic>
          <p:nvPicPr>
            <p:cNvPr id="23" name="image"/>
            <p:cNvPicPr/>
            <p:nvPr/>
          </p:nvPicPr>
          <p:blipFill rotWithShape="1">
            <a:blip r:embed="rId3" cstate="screen">
              <a:extLst>
                <a:ext uri="{28A0092B-C50C-407E-A947-70E740481C1C}">
                  <a14:useLocalDpi xmlns:a14="http://schemas.microsoft.com/office/drawing/2010/main"/>
                </a:ext>
              </a:extLst>
            </a:blip>
            <a:srcRect/>
            <a:stretch/>
          </p:blipFill>
          <p:spPr bwMode="auto">
            <a:xfrm>
              <a:off x="2641134" y="3539196"/>
              <a:ext cx="1424744" cy="1171806"/>
            </a:xfrm>
            <a:prstGeom prst="rect">
              <a:avLst/>
            </a:prstGeom>
            <a:noFill/>
            <a:ln>
              <a:noFill/>
            </a:ln>
            <a:extLst>
              <a:ext uri="{53640926-AAD7-44D8-BBD7-CCE9431645EC}">
                <a14:shadowObscured xmlns:a14="http://schemas.microsoft.com/office/drawing/2010/main"/>
              </a:ext>
            </a:extLst>
          </p:spPr>
        </p:pic>
        <p:pic>
          <p:nvPicPr>
            <p:cNvPr id="25" name="image"/>
            <p:cNvPicPr/>
            <p:nvPr/>
          </p:nvPicPr>
          <p:blipFill rotWithShape="1">
            <a:blip r:embed="rId3" cstate="screen">
              <a:extLst>
                <a:ext uri="{28A0092B-C50C-407E-A947-70E740481C1C}">
                  <a14:useLocalDpi xmlns:a14="http://schemas.microsoft.com/office/drawing/2010/main"/>
                </a:ext>
              </a:extLst>
            </a:blip>
            <a:srcRect/>
            <a:stretch/>
          </p:blipFill>
          <p:spPr bwMode="auto">
            <a:xfrm>
              <a:off x="7170357" y="3715392"/>
              <a:ext cx="1424744" cy="1171806"/>
            </a:xfrm>
            <a:prstGeom prst="rect">
              <a:avLst/>
            </a:prstGeom>
            <a:noFill/>
            <a:ln>
              <a:noFill/>
            </a:ln>
            <a:extLst>
              <a:ext uri="{53640926-AAD7-44D8-BBD7-CCE9431645EC}">
                <a14:shadowObscured xmlns:a14="http://schemas.microsoft.com/office/drawing/2010/main"/>
              </a:ext>
            </a:extLst>
          </p:spPr>
        </p:pic>
      </p:grpSp>
      <p:grpSp>
        <p:nvGrpSpPr>
          <p:cNvPr id="27" name="グループ化 26">
            <a:extLst>
              <a:ext uri="{FF2B5EF4-FFF2-40B4-BE49-F238E27FC236}">
                <a16:creationId xmlns:a16="http://schemas.microsoft.com/office/drawing/2014/main" id="{A9FBA525-0D42-4807-B579-31D4A4160431}"/>
              </a:ext>
            </a:extLst>
          </p:cNvPr>
          <p:cNvGrpSpPr/>
          <p:nvPr/>
        </p:nvGrpSpPr>
        <p:grpSpPr>
          <a:xfrm>
            <a:off x="3796578" y="2154205"/>
            <a:ext cx="3116966" cy="2661634"/>
            <a:chOff x="3731836" y="2548137"/>
            <a:chExt cx="3367668" cy="2787805"/>
          </a:xfrm>
        </p:grpSpPr>
        <p:sp>
          <p:nvSpPr>
            <p:cNvPr id="28" name="楕円 27">
              <a:extLst>
                <a:ext uri="{FF2B5EF4-FFF2-40B4-BE49-F238E27FC236}">
                  <a16:creationId xmlns:a16="http://schemas.microsoft.com/office/drawing/2014/main" id="{7E9FEE98-7B9A-4CE6-8A3C-8FD59F022F52}"/>
                </a:ext>
              </a:extLst>
            </p:cNvPr>
            <p:cNvSpPr/>
            <p:nvPr/>
          </p:nvSpPr>
          <p:spPr>
            <a:xfrm>
              <a:off x="3731836" y="2548137"/>
              <a:ext cx="3367668" cy="2787805"/>
            </a:xfrm>
            <a:prstGeom prst="ellipse">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3D5E7487-A453-401F-B99A-C42724143BA0}"/>
                </a:ext>
              </a:extLst>
            </p:cNvPr>
            <p:cNvSpPr txBox="1"/>
            <p:nvPr/>
          </p:nvSpPr>
          <p:spPr>
            <a:xfrm>
              <a:off x="4447957" y="3549961"/>
              <a:ext cx="2341756" cy="769441"/>
            </a:xfrm>
            <a:prstGeom prst="rect">
              <a:avLst/>
            </a:prstGeom>
            <a:noFill/>
          </p:spPr>
          <p:txBody>
            <a:bodyPr wrap="square" rtlCol="0">
              <a:spAutoFit/>
            </a:bodyPr>
            <a:lstStyle/>
            <a:p>
              <a:r>
                <a:rPr kumimoji="1" lang="ja-JP" altLang="en-US" sz="4400" dirty="0"/>
                <a:t>出会い</a:t>
              </a:r>
            </a:p>
          </p:txBody>
        </p:sp>
      </p:grpSp>
      <p:pic>
        <p:nvPicPr>
          <p:cNvPr id="4" name="image"/>
          <p:cNvPicPr/>
          <p:nvPr/>
        </p:nvPicPr>
        <p:blipFill>
          <a:blip r:embed="rId4" cstate="print">
            <a:extLst>
              <a:ext uri="{28A0092B-C50C-407E-A947-70E740481C1C}">
                <a14:useLocalDpi xmlns:a14="http://schemas.microsoft.com/office/drawing/2010/main"/>
              </a:ext>
            </a:extLst>
          </a:blip>
          <a:srcRect/>
          <a:stretch>
            <a:fillRect/>
          </a:stretch>
        </p:blipFill>
        <p:spPr bwMode="auto">
          <a:xfrm>
            <a:off x="4757701" y="1337269"/>
            <a:ext cx="1194720" cy="1266138"/>
          </a:xfrm>
          <a:prstGeom prst="rect">
            <a:avLst/>
          </a:prstGeom>
          <a:noFill/>
          <a:ln>
            <a:noFill/>
          </a:ln>
        </p:spPr>
      </p:pic>
      <p:grpSp>
        <p:nvGrpSpPr>
          <p:cNvPr id="6" name="グループ化 5"/>
          <p:cNvGrpSpPr/>
          <p:nvPr/>
        </p:nvGrpSpPr>
        <p:grpSpPr>
          <a:xfrm>
            <a:off x="894645" y="4655113"/>
            <a:ext cx="11255928" cy="2200024"/>
            <a:chOff x="894645" y="4655113"/>
            <a:chExt cx="11255928" cy="2200024"/>
          </a:xfrm>
        </p:grpSpPr>
        <p:sp>
          <p:nvSpPr>
            <p:cNvPr id="11" name="右矢印 10"/>
            <p:cNvSpPr/>
            <p:nvPr/>
          </p:nvSpPr>
          <p:spPr>
            <a:xfrm>
              <a:off x="2073702" y="5025339"/>
              <a:ext cx="7923737" cy="1191131"/>
            </a:xfrm>
            <a:prstGeom prst="rightArrow">
              <a:avLst>
                <a:gd name="adj1" fmla="val 50000"/>
                <a:gd name="adj2" fmla="val 85237"/>
              </a:avLst>
            </a:prstGeom>
            <a:solidFill>
              <a:srgbClr val="99FF66"/>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雲形吹き出し 16"/>
            <p:cNvSpPr/>
            <p:nvPr/>
          </p:nvSpPr>
          <p:spPr>
            <a:xfrm>
              <a:off x="894645" y="4837371"/>
              <a:ext cx="1755439" cy="1301700"/>
            </a:xfrm>
            <a:prstGeom prst="cloudCallout">
              <a:avLst>
                <a:gd name="adj1" fmla="val -28772"/>
                <a:gd name="adj2" fmla="val -104362"/>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215830" y="5127993"/>
              <a:ext cx="1529861" cy="707886"/>
            </a:xfrm>
            <a:prstGeom prst="rect">
              <a:avLst/>
            </a:prstGeom>
            <a:noFill/>
          </p:spPr>
          <p:txBody>
            <a:bodyPr wrap="square" rtlCol="0">
              <a:spAutoFit/>
            </a:bodyPr>
            <a:lstStyle/>
            <a:p>
              <a:r>
                <a:rPr kumimoji="1" lang="ja-JP" altLang="en-US" sz="2000" dirty="0"/>
                <a:t>過去の</a:t>
              </a:r>
              <a:endParaRPr kumimoji="1" lang="en-US" altLang="ja-JP" sz="2000" dirty="0"/>
            </a:p>
            <a:p>
              <a:r>
                <a:rPr kumimoji="1" lang="ja-JP" altLang="en-US" sz="2000" dirty="0"/>
                <a:t>気付き</a:t>
              </a:r>
            </a:p>
          </p:txBody>
        </p:sp>
        <p:sp>
          <p:nvSpPr>
            <p:cNvPr id="21" name="雲形吹き出し 20"/>
            <p:cNvSpPr/>
            <p:nvPr/>
          </p:nvSpPr>
          <p:spPr>
            <a:xfrm>
              <a:off x="9755025" y="4884837"/>
              <a:ext cx="2395548" cy="1515500"/>
            </a:xfrm>
            <a:prstGeom prst="cloudCallout">
              <a:avLst>
                <a:gd name="adj1" fmla="val -31844"/>
                <a:gd name="adj2" fmla="val -54019"/>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0187868" y="5093395"/>
              <a:ext cx="1529861" cy="1077218"/>
            </a:xfrm>
            <a:prstGeom prst="rect">
              <a:avLst/>
            </a:prstGeom>
            <a:noFill/>
          </p:spPr>
          <p:txBody>
            <a:bodyPr wrap="square" rtlCol="0">
              <a:spAutoFit/>
            </a:bodyPr>
            <a:lstStyle/>
            <a:p>
              <a:r>
                <a:rPr kumimoji="1" lang="ja-JP" altLang="en-US" sz="3200" dirty="0"/>
                <a:t>新たな気付き</a:t>
              </a:r>
            </a:p>
          </p:txBody>
        </p:sp>
        <p:sp>
          <p:nvSpPr>
            <p:cNvPr id="26" name="テキスト ボックス 25">
              <a:extLst>
                <a:ext uri="{FF2B5EF4-FFF2-40B4-BE49-F238E27FC236}">
                  <a16:creationId xmlns:a16="http://schemas.microsoft.com/office/drawing/2014/main" id="{C21A92CA-A34F-4FB5-9051-5EDE3828D060}"/>
                </a:ext>
              </a:extLst>
            </p:cNvPr>
            <p:cNvSpPr txBox="1"/>
            <p:nvPr/>
          </p:nvSpPr>
          <p:spPr>
            <a:xfrm>
              <a:off x="3701150" y="6208806"/>
              <a:ext cx="5302173" cy="646331"/>
            </a:xfrm>
            <a:prstGeom prst="rect">
              <a:avLst/>
            </a:prstGeom>
            <a:noFill/>
          </p:spPr>
          <p:txBody>
            <a:bodyPr wrap="square" rtlCol="0">
              <a:spAutoFit/>
            </a:bodyPr>
            <a:lstStyle/>
            <a:p>
              <a:r>
                <a:rPr kumimoji="1" lang="ja-JP" altLang="en-US" sz="3600" dirty="0"/>
                <a:t>気付きが深まっていく</a:t>
              </a:r>
            </a:p>
          </p:txBody>
        </p:sp>
        <p:sp>
          <p:nvSpPr>
            <p:cNvPr id="2" name="雲形吹き出し 1"/>
            <p:cNvSpPr/>
            <p:nvPr/>
          </p:nvSpPr>
          <p:spPr>
            <a:xfrm>
              <a:off x="4459388" y="4655113"/>
              <a:ext cx="2395548" cy="1515500"/>
            </a:xfrm>
            <a:prstGeom prst="cloudCallout">
              <a:avLst>
                <a:gd name="adj1" fmla="val -14961"/>
                <a:gd name="adj2" fmla="val -60981"/>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013467" y="5146507"/>
              <a:ext cx="1529861" cy="584775"/>
            </a:xfrm>
            <a:prstGeom prst="rect">
              <a:avLst/>
            </a:prstGeom>
            <a:noFill/>
          </p:spPr>
          <p:txBody>
            <a:bodyPr wrap="square" rtlCol="0">
              <a:spAutoFit/>
            </a:bodyPr>
            <a:lstStyle/>
            <a:p>
              <a:r>
                <a:rPr kumimoji="1" lang="ja-JP" altLang="en-US" sz="3200" dirty="0"/>
                <a:t>気付き</a:t>
              </a:r>
            </a:p>
          </p:txBody>
        </p:sp>
      </p:grpSp>
    </p:spTree>
    <p:extLst>
      <p:ext uri="{BB962C8B-B14F-4D97-AF65-F5344CB8AC3E}">
        <p14:creationId xmlns:p14="http://schemas.microsoft.com/office/powerpoint/2010/main" val="378199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03CC77-EE4B-468B-BA04-D53BCA9EA9ED}"/>
              </a:ext>
            </a:extLst>
          </p:cNvPr>
          <p:cNvSpPr>
            <a:spLocks noGrp="1"/>
          </p:cNvSpPr>
          <p:nvPr>
            <p:ph type="title"/>
          </p:nvPr>
        </p:nvSpPr>
        <p:spPr>
          <a:xfrm>
            <a:off x="564123" y="1329509"/>
            <a:ext cx="8596668" cy="1320800"/>
          </a:xfrm>
        </p:spPr>
        <p:txBody>
          <a:bodyPr/>
          <a:lstStyle/>
          <a:p>
            <a:r>
              <a:rPr kumimoji="1" lang="ja-JP" altLang="en-US" dirty="0">
                <a:solidFill>
                  <a:srgbClr val="0070C0"/>
                </a:solidFill>
              </a:rPr>
              <a:t>幼稚園 研究テーマ</a:t>
            </a:r>
          </a:p>
        </p:txBody>
      </p:sp>
      <p:sp>
        <p:nvSpPr>
          <p:cNvPr id="3" name="コンテンツ プレースホルダー 2">
            <a:extLst>
              <a:ext uri="{FF2B5EF4-FFF2-40B4-BE49-F238E27FC236}">
                <a16:creationId xmlns:a16="http://schemas.microsoft.com/office/drawing/2014/main" id="{BC04615E-90D9-4484-A264-7A37A07016DB}"/>
              </a:ext>
            </a:extLst>
          </p:cNvPr>
          <p:cNvSpPr>
            <a:spLocks noGrp="1"/>
          </p:cNvSpPr>
          <p:nvPr>
            <p:ph idx="1"/>
          </p:nvPr>
        </p:nvSpPr>
        <p:spPr>
          <a:xfrm>
            <a:off x="369479" y="2798808"/>
            <a:ext cx="10515600" cy="2051050"/>
          </a:xfrm>
        </p:spPr>
        <p:txBody>
          <a:bodyPr/>
          <a:lstStyle/>
          <a:p>
            <a:pPr marL="0" indent="0" algn="ctr">
              <a:buNone/>
            </a:pPr>
            <a:r>
              <a:rPr kumimoji="1" lang="ja-JP" altLang="en-US" sz="4800" dirty="0"/>
              <a:t>つながりが育む学びの深まり</a:t>
            </a:r>
            <a:endParaRPr kumimoji="1" lang="en-US" altLang="ja-JP" sz="4800" dirty="0"/>
          </a:p>
          <a:p>
            <a:pPr marL="0" indent="0" algn="ctr">
              <a:buNone/>
            </a:pPr>
            <a:endParaRPr kumimoji="1" lang="en-US" altLang="ja-JP" dirty="0"/>
          </a:p>
          <a:p>
            <a:pPr marL="0" indent="0" algn="ctr">
              <a:buNone/>
            </a:pPr>
            <a:r>
              <a:rPr lang="ja-JP" altLang="en-US" sz="2800" dirty="0"/>
              <a:t>～出会い、気付き、好きになる～（２年次）</a:t>
            </a:r>
            <a:endParaRPr kumimoji="1" lang="ja-JP" altLang="en-US" sz="2800" dirty="0"/>
          </a:p>
        </p:txBody>
      </p:sp>
    </p:spTree>
    <p:extLst>
      <p:ext uri="{BB962C8B-B14F-4D97-AF65-F5344CB8AC3E}">
        <p14:creationId xmlns:p14="http://schemas.microsoft.com/office/powerpoint/2010/main" val="357694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21A92CA-A34F-4FB5-9051-5EDE3828D060}"/>
              </a:ext>
            </a:extLst>
          </p:cNvPr>
          <p:cNvSpPr txBox="1"/>
          <p:nvPr/>
        </p:nvSpPr>
        <p:spPr>
          <a:xfrm>
            <a:off x="267629" y="339106"/>
            <a:ext cx="10526751" cy="646331"/>
          </a:xfrm>
          <a:prstGeom prst="rect">
            <a:avLst/>
          </a:prstGeom>
          <a:noFill/>
        </p:spPr>
        <p:txBody>
          <a:bodyPr wrap="square" rtlCol="0">
            <a:spAutoFit/>
          </a:bodyPr>
          <a:lstStyle/>
          <a:p>
            <a:r>
              <a:rPr kumimoji="1" lang="ja-JP" altLang="en-US" sz="3600" dirty="0"/>
              <a:t>自分なりの気付きを多様に表現していく</a:t>
            </a:r>
          </a:p>
        </p:txBody>
      </p:sp>
      <p:sp>
        <p:nvSpPr>
          <p:cNvPr id="9" name="テキスト ボックス 8"/>
          <p:cNvSpPr txBox="1"/>
          <p:nvPr/>
        </p:nvSpPr>
        <p:spPr>
          <a:xfrm>
            <a:off x="1066801" y="1212929"/>
            <a:ext cx="2764320" cy="769441"/>
          </a:xfrm>
          <a:prstGeom prst="rect">
            <a:avLst/>
          </a:prstGeom>
          <a:noFill/>
        </p:spPr>
        <p:txBody>
          <a:bodyPr wrap="square" rtlCol="0">
            <a:spAutoFit/>
          </a:bodyPr>
          <a:lstStyle/>
          <a:p>
            <a:r>
              <a:rPr kumimoji="1" lang="ja-JP" altLang="en-US" sz="4400" dirty="0">
                <a:solidFill>
                  <a:srgbClr val="FF0000"/>
                </a:solidFill>
              </a:rPr>
              <a:t>ことば</a:t>
            </a:r>
          </a:p>
        </p:txBody>
      </p:sp>
      <p:sp>
        <p:nvSpPr>
          <p:cNvPr id="10" name="テキスト ボックス 9"/>
          <p:cNvSpPr txBox="1"/>
          <p:nvPr/>
        </p:nvSpPr>
        <p:spPr>
          <a:xfrm>
            <a:off x="6932406" y="1111107"/>
            <a:ext cx="3084496" cy="769441"/>
          </a:xfrm>
          <a:prstGeom prst="rect">
            <a:avLst/>
          </a:prstGeom>
          <a:noFill/>
        </p:spPr>
        <p:txBody>
          <a:bodyPr wrap="square" rtlCol="0">
            <a:spAutoFit/>
          </a:bodyPr>
          <a:lstStyle/>
          <a:p>
            <a:r>
              <a:rPr kumimoji="1" lang="ja-JP" altLang="en-US" sz="4400" dirty="0">
                <a:solidFill>
                  <a:srgbClr val="FFC000"/>
                </a:solidFill>
              </a:rPr>
              <a:t>絵や造形物</a:t>
            </a:r>
          </a:p>
        </p:txBody>
      </p:sp>
      <p:sp>
        <p:nvSpPr>
          <p:cNvPr id="11" name="テキスト ボックス 10"/>
          <p:cNvSpPr txBox="1"/>
          <p:nvPr/>
        </p:nvSpPr>
        <p:spPr>
          <a:xfrm>
            <a:off x="3957303" y="5354708"/>
            <a:ext cx="2717153" cy="769441"/>
          </a:xfrm>
          <a:prstGeom prst="rect">
            <a:avLst/>
          </a:prstGeom>
          <a:noFill/>
        </p:spPr>
        <p:txBody>
          <a:bodyPr wrap="square" rtlCol="0">
            <a:spAutoFit/>
          </a:bodyPr>
          <a:lstStyle/>
          <a:p>
            <a:r>
              <a:rPr kumimoji="1" lang="ja-JP" altLang="en-US" sz="4400" dirty="0">
                <a:solidFill>
                  <a:srgbClr val="00B050"/>
                </a:solidFill>
              </a:rPr>
              <a:t>身体表現</a:t>
            </a:r>
          </a:p>
        </p:txBody>
      </p:sp>
      <p:pic>
        <p:nvPicPr>
          <p:cNvPr id="14" name="図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73816" y="4285480"/>
            <a:ext cx="2241022" cy="2138456"/>
          </a:xfrm>
          <a:prstGeom prst="rect">
            <a:avLst/>
          </a:prstGeom>
          <a:effectLst>
            <a:softEdge rad="127000"/>
          </a:effectLst>
        </p:spPr>
      </p:pic>
      <p:pic>
        <p:nvPicPr>
          <p:cNvPr id="15" name="図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01470" y="1880548"/>
            <a:ext cx="3017521" cy="2133652"/>
          </a:xfrm>
          <a:prstGeom prst="rect">
            <a:avLst/>
          </a:prstGeom>
          <a:effectLst>
            <a:softEdge rad="127000"/>
          </a:effectLst>
        </p:spPr>
      </p:pic>
      <p:pic>
        <p:nvPicPr>
          <p:cNvPr id="16" name="図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6463" y="1880548"/>
            <a:ext cx="2415797" cy="2239537"/>
          </a:xfrm>
          <a:prstGeom prst="rect">
            <a:avLst/>
          </a:prstGeom>
          <a:effectLst>
            <a:softEdge rad="127000"/>
          </a:effectLst>
        </p:spPr>
      </p:pic>
      <p:pic>
        <p:nvPicPr>
          <p:cNvPr id="13" name="図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451538" y="4055096"/>
            <a:ext cx="3003045" cy="2282721"/>
          </a:xfrm>
          <a:prstGeom prst="rect">
            <a:avLst/>
          </a:prstGeom>
          <a:effectLst>
            <a:softEdge rad="127000"/>
          </a:effectLst>
        </p:spPr>
      </p:pic>
      <p:grpSp>
        <p:nvGrpSpPr>
          <p:cNvPr id="17" name="グループ化 16">
            <a:extLst>
              <a:ext uri="{FF2B5EF4-FFF2-40B4-BE49-F238E27FC236}">
                <a16:creationId xmlns:a16="http://schemas.microsoft.com/office/drawing/2014/main" id="{C5851D83-FFE2-46FB-A749-D3312A6F27CC}"/>
              </a:ext>
            </a:extLst>
          </p:cNvPr>
          <p:cNvGrpSpPr/>
          <p:nvPr/>
        </p:nvGrpSpPr>
        <p:grpSpPr>
          <a:xfrm>
            <a:off x="3504311" y="2446259"/>
            <a:ext cx="3116966" cy="2661634"/>
            <a:chOff x="3731836" y="2548137"/>
            <a:chExt cx="3367668" cy="2787805"/>
          </a:xfrm>
        </p:grpSpPr>
        <p:sp>
          <p:nvSpPr>
            <p:cNvPr id="18" name="楕円 17">
              <a:extLst>
                <a:ext uri="{FF2B5EF4-FFF2-40B4-BE49-F238E27FC236}">
                  <a16:creationId xmlns:a16="http://schemas.microsoft.com/office/drawing/2014/main" id="{C080763C-E74B-4A25-A97A-72AD11CEC12E}"/>
                </a:ext>
              </a:extLst>
            </p:cNvPr>
            <p:cNvSpPr/>
            <p:nvPr/>
          </p:nvSpPr>
          <p:spPr>
            <a:xfrm>
              <a:off x="3731836" y="2548137"/>
              <a:ext cx="3367668" cy="2787805"/>
            </a:xfrm>
            <a:prstGeom prst="ellipse">
              <a:avLst/>
            </a:prstGeom>
            <a:solidFill>
              <a:srgbClr val="FFCCFF"/>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6BF0D7EF-AC05-40A3-885D-6D6A910BD1A4}"/>
                </a:ext>
              </a:extLst>
            </p:cNvPr>
            <p:cNvSpPr txBox="1"/>
            <p:nvPr/>
          </p:nvSpPr>
          <p:spPr>
            <a:xfrm>
              <a:off x="4447957" y="3549961"/>
              <a:ext cx="2341756" cy="805915"/>
            </a:xfrm>
            <a:prstGeom prst="rect">
              <a:avLst/>
            </a:prstGeom>
            <a:noFill/>
          </p:spPr>
          <p:txBody>
            <a:bodyPr wrap="square" rtlCol="0">
              <a:spAutoFit/>
            </a:bodyPr>
            <a:lstStyle/>
            <a:p>
              <a:r>
                <a:rPr kumimoji="1" lang="ja-JP" altLang="en-US" sz="4400" dirty="0"/>
                <a:t>気付き</a:t>
              </a:r>
            </a:p>
          </p:txBody>
        </p:sp>
      </p:grpSp>
      <p:pic>
        <p:nvPicPr>
          <p:cNvPr id="8" name="image"/>
          <p:cNvPicPr/>
          <p:nvPr/>
        </p:nvPicPr>
        <p:blipFill>
          <a:blip r:embed="rId7" cstate="print">
            <a:extLst>
              <a:ext uri="{28A0092B-C50C-407E-A947-70E740481C1C}">
                <a14:useLocalDpi xmlns:a14="http://schemas.microsoft.com/office/drawing/2010/main"/>
              </a:ext>
            </a:extLst>
          </a:blip>
          <a:srcRect/>
          <a:stretch>
            <a:fillRect/>
          </a:stretch>
        </p:blipFill>
        <p:spPr bwMode="auto">
          <a:xfrm>
            <a:off x="4376005" y="1458384"/>
            <a:ext cx="1194720" cy="1266138"/>
          </a:xfrm>
          <a:prstGeom prst="rect">
            <a:avLst/>
          </a:prstGeom>
          <a:noFill/>
          <a:ln>
            <a:noFill/>
          </a:ln>
        </p:spPr>
      </p:pic>
    </p:spTree>
    <p:extLst>
      <p:ext uri="{BB962C8B-B14F-4D97-AF65-F5344CB8AC3E}">
        <p14:creationId xmlns:p14="http://schemas.microsoft.com/office/powerpoint/2010/main" val="2753583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4129565" y="2592805"/>
            <a:ext cx="3677537" cy="2498296"/>
            <a:chOff x="3731836" y="2548137"/>
            <a:chExt cx="3787703" cy="2787805"/>
          </a:xfrm>
        </p:grpSpPr>
        <p:sp>
          <p:nvSpPr>
            <p:cNvPr id="18" name="楕円 17"/>
            <p:cNvSpPr/>
            <p:nvPr/>
          </p:nvSpPr>
          <p:spPr>
            <a:xfrm>
              <a:off x="3731836" y="2548137"/>
              <a:ext cx="3367668" cy="2787805"/>
            </a:xfrm>
            <a:prstGeom prst="ellipse">
              <a:avLst/>
            </a:prstGeom>
            <a:solidFill>
              <a:srgbClr val="FF9933"/>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p:cNvSpPr txBox="1"/>
            <p:nvPr/>
          </p:nvSpPr>
          <p:spPr>
            <a:xfrm>
              <a:off x="3983763" y="4086487"/>
              <a:ext cx="3535776" cy="789918"/>
            </a:xfrm>
            <a:prstGeom prst="rect">
              <a:avLst/>
            </a:prstGeom>
            <a:noFill/>
          </p:spPr>
          <p:txBody>
            <a:bodyPr wrap="square" rtlCol="0">
              <a:spAutoFit/>
            </a:bodyPr>
            <a:lstStyle/>
            <a:p>
              <a:r>
                <a:rPr kumimoji="1" lang="ja-JP" altLang="en-US" sz="4000" dirty="0"/>
                <a:t>好きになる</a:t>
              </a:r>
            </a:p>
          </p:txBody>
        </p:sp>
      </p:grpSp>
      <p:pic>
        <p:nvPicPr>
          <p:cNvPr id="4" name="image"/>
          <p:cNvPicPr/>
          <p:nvPr/>
        </p:nvPicPr>
        <p:blipFill>
          <a:blip r:embed="rId3" cstate="print">
            <a:extLst>
              <a:ext uri="{28A0092B-C50C-407E-A947-70E740481C1C}">
                <a14:useLocalDpi xmlns:a14="http://schemas.microsoft.com/office/drawing/2010/main"/>
              </a:ext>
            </a:extLst>
          </a:blip>
          <a:srcRect/>
          <a:stretch>
            <a:fillRect/>
          </a:stretch>
        </p:blipFill>
        <p:spPr bwMode="auto">
          <a:xfrm>
            <a:off x="5204973" y="2761895"/>
            <a:ext cx="1050455" cy="1102943"/>
          </a:xfrm>
          <a:prstGeom prst="rect">
            <a:avLst/>
          </a:prstGeom>
          <a:noFill/>
          <a:ln>
            <a:noFill/>
          </a:ln>
        </p:spPr>
      </p:pic>
      <p:sp>
        <p:nvSpPr>
          <p:cNvPr id="21" name="テキスト ボックス 20">
            <a:extLst>
              <a:ext uri="{FF2B5EF4-FFF2-40B4-BE49-F238E27FC236}">
                <a16:creationId xmlns:a16="http://schemas.microsoft.com/office/drawing/2014/main" id="{C21A92CA-A34F-4FB5-9051-5EDE3828D060}"/>
              </a:ext>
            </a:extLst>
          </p:cNvPr>
          <p:cNvSpPr txBox="1"/>
          <p:nvPr/>
        </p:nvSpPr>
        <p:spPr>
          <a:xfrm>
            <a:off x="75714" y="137459"/>
            <a:ext cx="11722276" cy="1200329"/>
          </a:xfrm>
          <a:prstGeom prst="rect">
            <a:avLst/>
          </a:prstGeom>
          <a:noFill/>
        </p:spPr>
        <p:txBody>
          <a:bodyPr wrap="square" rtlCol="0">
            <a:spAutoFit/>
          </a:bodyPr>
          <a:lstStyle/>
          <a:p>
            <a:r>
              <a:rPr kumimoji="1" lang="ja-JP" altLang="en-US" sz="3600" dirty="0"/>
              <a:t>出会いと気付きを積み重ね、自分なりに様々な方法で表現していくことで、そのもの自体が好きになっていく</a:t>
            </a:r>
          </a:p>
        </p:txBody>
      </p:sp>
      <p:pic>
        <p:nvPicPr>
          <p:cNvPr id="24" name="図 23" descr="人, テーブル, 食品, 子供 が含まれている画像&#10;&#10;自動的に生成された説明">
            <a:extLst>
              <a:ext uri="{FF2B5EF4-FFF2-40B4-BE49-F238E27FC236}">
                <a16:creationId xmlns:a16="http://schemas.microsoft.com/office/drawing/2014/main" id="{211E776C-DA38-4122-837D-D4C2B327408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88850" y="1399446"/>
            <a:ext cx="3367668" cy="2525751"/>
          </a:xfrm>
          <a:prstGeom prst="rect">
            <a:avLst/>
          </a:prstGeom>
          <a:effectLst>
            <a:softEdge rad="127000"/>
          </a:effectLst>
        </p:spPr>
      </p:pic>
      <p:grpSp>
        <p:nvGrpSpPr>
          <p:cNvPr id="8" name="グループ化 7"/>
          <p:cNvGrpSpPr/>
          <p:nvPr/>
        </p:nvGrpSpPr>
        <p:grpSpPr>
          <a:xfrm>
            <a:off x="5974764" y="904893"/>
            <a:ext cx="3367668" cy="2787805"/>
            <a:chOff x="3731836" y="2548137"/>
            <a:chExt cx="3367668" cy="2787805"/>
          </a:xfrm>
          <a:solidFill>
            <a:srgbClr val="FFC000"/>
          </a:solidFill>
        </p:grpSpPr>
        <p:sp>
          <p:nvSpPr>
            <p:cNvPr id="9" name="楕円 8"/>
            <p:cNvSpPr/>
            <p:nvPr/>
          </p:nvSpPr>
          <p:spPr>
            <a:xfrm>
              <a:off x="3731836" y="2548137"/>
              <a:ext cx="3367668" cy="2787805"/>
            </a:xfrm>
            <a:prstGeom prst="ellipse">
              <a:avLst/>
            </a:prstGeom>
            <a:solidFill>
              <a:srgbClr val="FFCC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171381" y="3557318"/>
              <a:ext cx="2812866" cy="769441"/>
            </a:xfrm>
            <a:prstGeom prst="rect">
              <a:avLst/>
            </a:prstGeom>
            <a:noFill/>
          </p:spPr>
          <p:txBody>
            <a:bodyPr wrap="square" rtlCol="0">
              <a:spAutoFit/>
            </a:bodyPr>
            <a:lstStyle/>
            <a:p>
              <a:r>
                <a:rPr kumimoji="1" lang="ja-JP" altLang="en-US" sz="4400" dirty="0"/>
                <a:t>素敵だな</a:t>
              </a:r>
            </a:p>
          </p:txBody>
        </p:sp>
      </p:grpSp>
      <p:pic>
        <p:nvPicPr>
          <p:cNvPr id="26" name="図 25" descr="屋外, 人, 子供, 少年 が含まれている画像&#10;&#10;自動的に生成された説明">
            <a:extLst>
              <a:ext uri="{FF2B5EF4-FFF2-40B4-BE49-F238E27FC236}">
                <a16:creationId xmlns:a16="http://schemas.microsoft.com/office/drawing/2014/main" id="{2E578D52-6AB2-4085-ADD5-78A0BA6D7A6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0368" y="1465053"/>
            <a:ext cx="3133231" cy="2349924"/>
          </a:xfrm>
          <a:prstGeom prst="rect">
            <a:avLst/>
          </a:prstGeom>
          <a:effectLst>
            <a:softEdge rad="127000"/>
          </a:effectLst>
        </p:spPr>
      </p:pic>
      <p:grpSp>
        <p:nvGrpSpPr>
          <p:cNvPr id="5" name="グループ化 4"/>
          <p:cNvGrpSpPr/>
          <p:nvPr/>
        </p:nvGrpSpPr>
        <p:grpSpPr>
          <a:xfrm>
            <a:off x="2404783" y="1016531"/>
            <a:ext cx="3080854" cy="2457049"/>
            <a:chOff x="3731836" y="2548137"/>
            <a:chExt cx="3367668" cy="2787805"/>
          </a:xfrm>
        </p:grpSpPr>
        <p:sp>
          <p:nvSpPr>
            <p:cNvPr id="6" name="楕円 5"/>
            <p:cNvSpPr/>
            <p:nvPr/>
          </p:nvSpPr>
          <p:spPr>
            <a:xfrm>
              <a:off x="3731836" y="2548137"/>
              <a:ext cx="3367668" cy="2787805"/>
            </a:xfrm>
            <a:prstGeom prst="ellipse">
              <a:avLst/>
            </a:prstGeom>
            <a:solidFill>
              <a:srgbClr val="FFFF0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171381" y="3557318"/>
              <a:ext cx="2812866" cy="769441"/>
            </a:xfrm>
            <a:prstGeom prst="rect">
              <a:avLst/>
            </a:prstGeom>
            <a:noFill/>
          </p:spPr>
          <p:txBody>
            <a:bodyPr wrap="square" rtlCol="0">
              <a:spAutoFit/>
            </a:bodyPr>
            <a:lstStyle/>
            <a:p>
              <a:r>
                <a:rPr kumimoji="1" lang="ja-JP" altLang="en-US" sz="4400" dirty="0"/>
                <a:t>面白いな</a:t>
              </a:r>
            </a:p>
          </p:txBody>
        </p:sp>
      </p:grpSp>
      <p:pic>
        <p:nvPicPr>
          <p:cNvPr id="28" name="図 27" descr="屋外, 人, 少年, 少し が含まれている画像&#10;&#10;自動的に生成された説明">
            <a:extLst>
              <a:ext uri="{FF2B5EF4-FFF2-40B4-BE49-F238E27FC236}">
                <a16:creationId xmlns:a16="http://schemas.microsoft.com/office/drawing/2014/main" id="{0BC9D688-908F-45DF-9151-6269788D267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4741" y="4118972"/>
            <a:ext cx="2812866" cy="2522915"/>
          </a:xfrm>
          <a:prstGeom prst="rect">
            <a:avLst/>
          </a:prstGeom>
          <a:effectLst>
            <a:softEdge rad="127000"/>
          </a:effectLst>
        </p:spPr>
      </p:pic>
      <p:grpSp>
        <p:nvGrpSpPr>
          <p:cNvPr id="14" name="グループ化 13"/>
          <p:cNvGrpSpPr/>
          <p:nvPr/>
        </p:nvGrpSpPr>
        <p:grpSpPr>
          <a:xfrm>
            <a:off x="2280298" y="4181951"/>
            <a:ext cx="3367668" cy="2787805"/>
            <a:chOff x="3731836" y="2548137"/>
            <a:chExt cx="3367668" cy="2787805"/>
          </a:xfrm>
        </p:grpSpPr>
        <p:sp>
          <p:nvSpPr>
            <p:cNvPr id="15" name="楕円 14"/>
            <p:cNvSpPr/>
            <p:nvPr/>
          </p:nvSpPr>
          <p:spPr>
            <a:xfrm>
              <a:off x="3731836" y="2548137"/>
              <a:ext cx="3367668" cy="2787805"/>
            </a:xfrm>
            <a:prstGeom prst="ellipse">
              <a:avLst/>
            </a:prstGeom>
            <a:solidFill>
              <a:srgbClr val="99FF66"/>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171381" y="3557318"/>
              <a:ext cx="2812866" cy="954107"/>
            </a:xfrm>
            <a:prstGeom prst="rect">
              <a:avLst/>
            </a:prstGeom>
            <a:noFill/>
          </p:spPr>
          <p:txBody>
            <a:bodyPr wrap="square" rtlCol="0">
              <a:spAutoFit/>
            </a:bodyPr>
            <a:lstStyle/>
            <a:p>
              <a:r>
                <a:rPr kumimoji="1" lang="ja-JP" altLang="en-US" sz="2800" dirty="0"/>
                <a:t>これは宝物だ！大事にしよう！</a:t>
              </a:r>
            </a:p>
          </p:txBody>
        </p:sp>
      </p:grpSp>
      <p:pic>
        <p:nvPicPr>
          <p:cNvPr id="30" name="図 29" descr="屋外, 人, 立つ, 男 が含まれている画像&#10;&#10;自動的に生成された説明">
            <a:extLst>
              <a:ext uri="{FF2B5EF4-FFF2-40B4-BE49-F238E27FC236}">
                <a16:creationId xmlns:a16="http://schemas.microsoft.com/office/drawing/2014/main" id="{551AB7E7-2776-4A16-B6AA-4F14C099B6AC}"/>
              </a:ext>
            </a:extLst>
          </p:cNvPr>
          <p:cNvPicPr>
            <a:picLocks noChangeAspect="1"/>
          </p:cNvPicPr>
          <p:nvPr/>
        </p:nvPicPr>
        <p:blipFill>
          <a:blip r:embed="rId7" cstate="screen">
            <a:extLst>
              <a:ext uri="{BEBA8EAE-BF5A-486C-A8C5-ECC9F3942E4B}">
                <a14:imgProps xmlns:a14="http://schemas.microsoft.com/office/drawing/2010/main">
                  <a14:imgLayer r:embed="rId8">
                    <a14:imgEffect>
                      <a14:saturation sat="2000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8471455" y="4121827"/>
            <a:ext cx="3464950" cy="2598713"/>
          </a:xfrm>
          <a:prstGeom prst="rect">
            <a:avLst/>
          </a:prstGeom>
          <a:effectLst>
            <a:softEdge rad="127000"/>
          </a:effectLst>
        </p:spPr>
      </p:pic>
      <p:grpSp>
        <p:nvGrpSpPr>
          <p:cNvPr id="11" name="グループ化 10"/>
          <p:cNvGrpSpPr/>
          <p:nvPr/>
        </p:nvGrpSpPr>
        <p:grpSpPr>
          <a:xfrm>
            <a:off x="5988642" y="4118972"/>
            <a:ext cx="3367668" cy="2787805"/>
            <a:chOff x="3731836" y="2548137"/>
            <a:chExt cx="3367668" cy="2787805"/>
          </a:xfrm>
        </p:grpSpPr>
        <p:sp>
          <p:nvSpPr>
            <p:cNvPr id="12" name="楕円 11"/>
            <p:cNvSpPr/>
            <p:nvPr/>
          </p:nvSpPr>
          <p:spPr>
            <a:xfrm>
              <a:off x="3731836" y="2548137"/>
              <a:ext cx="3367668" cy="2787805"/>
            </a:xfrm>
            <a:prstGeom prst="ellipse">
              <a:avLst/>
            </a:prstGeom>
            <a:solidFill>
              <a:srgbClr val="66FFFF"/>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171381" y="3557318"/>
              <a:ext cx="2337440" cy="954107"/>
            </a:xfrm>
            <a:prstGeom prst="rect">
              <a:avLst/>
            </a:prstGeom>
            <a:noFill/>
          </p:spPr>
          <p:txBody>
            <a:bodyPr wrap="square" rtlCol="0">
              <a:spAutoFit/>
            </a:bodyPr>
            <a:lstStyle/>
            <a:p>
              <a:r>
                <a:rPr kumimoji="1" lang="ja-JP" altLang="en-US" sz="2800" dirty="0"/>
                <a:t>もっとやってみたいな</a:t>
              </a:r>
            </a:p>
          </p:txBody>
        </p:sp>
      </p:grpSp>
    </p:spTree>
    <p:extLst>
      <p:ext uri="{BB962C8B-B14F-4D97-AF65-F5344CB8AC3E}">
        <p14:creationId xmlns:p14="http://schemas.microsoft.com/office/powerpoint/2010/main" val="19531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FCF2ECB-DF00-48DE-8E87-1012690467EB}"/>
              </a:ext>
            </a:extLst>
          </p:cNvPr>
          <p:cNvSpPr txBox="1"/>
          <p:nvPr/>
        </p:nvSpPr>
        <p:spPr>
          <a:xfrm>
            <a:off x="222069" y="218932"/>
            <a:ext cx="9509760" cy="707886"/>
          </a:xfrm>
          <a:prstGeom prst="rect">
            <a:avLst/>
          </a:prstGeom>
          <a:noFill/>
        </p:spPr>
        <p:txBody>
          <a:bodyPr wrap="square" rtlCol="0">
            <a:spAutoFit/>
          </a:bodyPr>
          <a:lstStyle/>
          <a:p>
            <a:r>
              <a:rPr kumimoji="1" lang="ja-JP" altLang="en-US" sz="4000" dirty="0"/>
              <a:t>個々の「好き」が集まり、協同する</a:t>
            </a:r>
          </a:p>
        </p:txBody>
      </p:sp>
      <p:grpSp>
        <p:nvGrpSpPr>
          <p:cNvPr id="25" name="グループ化 24">
            <a:extLst>
              <a:ext uri="{FF2B5EF4-FFF2-40B4-BE49-F238E27FC236}">
                <a16:creationId xmlns:a16="http://schemas.microsoft.com/office/drawing/2014/main" id="{3EEFBCFF-C0B7-4313-83B6-5202795D65B6}"/>
              </a:ext>
            </a:extLst>
          </p:cNvPr>
          <p:cNvGrpSpPr/>
          <p:nvPr/>
        </p:nvGrpSpPr>
        <p:grpSpPr>
          <a:xfrm>
            <a:off x="919901" y="803379"/>
            <a:ext cx="3227558" cy="2744915"/>
            <a:chOff x="919901" y="990968"/>
            <a:chExt cx="3227558" cy="2744915"/>
          </a:xfrm>
        </p:grpSpPr>
        <p:pic>
          <p:nvPicPr>
            <p:cNvPr id="6" name="図 5" descr="テーブルの周りに集まっている人たち&#10;&#10;中程度の精度で自動的に生成された説明">
              <a:extLst>
                <a:ext uri="{FF2B5EF4-FFF2-40B4-BE49-F238E27FC236}">
                  <a16:creationId xmlns:a16="http://schemas.microsoft.com/office/drawing/2014/main" id="{F86D12B6-13D4-46D0-9881-BD21A2CF93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901" y="990968"/>
              <a:ext cx="3227558" cy="2420668"/>
            </a:xfrm>
            <a:prstGeom prst="rect">
              <a:avLst/>
            </a:prstGeom>
            <a:effectLst>
              <a:softEdge rad="127000"/>
            </a:effectLst>
          </p:spPr>
        </p:pic>
        <p:sp>
          <p:nvSpPr>
            <p:cNvPr id="18" name="テキスト ボックス 17">
              <a:extLst>
                <a:ext uri="{FF2B5EF4-FFF2-40B4-BE49-F238E27FC236}">
                  <a16:creationId xmlns:a16="http://schemas.microsoft.com/office/drawing/2014/main" id="{204BED62-C817-4EB3-9FE0-FCF275FF54AD}"/>
                </a:ext>
              </a:extLst>
            </p:cNvPr>
            <p:cNvSpPr txBox="1"/>
            <p:nvPr/>
          </p:nvSpPr>
          <p:spPr>
            <a:xfrm>
              <a:off x="1384663" y="3366551"/>
              <a:ext cx="2660405" cy="369332"/>
            </a:xfrm>
            <a:prstGeom prst="rect">
              <a:avLst/>
            </a:prstGeom>
            <a:noFill/>
          </p:spPr>
          <p:txBody>
            <a:bodyPr wrap="square" rtlCol="0">
              <a:spAutoFit/>
            </a:bodyPr>
            <a:lstStyle/>
            <a:p>
              <a:r>
                <a:rPr kumimoji="1" lang="ja-JP" altLang="en-US" dirty="0"/>
                <a:t>ステージで踊りたい！</a:t>
              </a:r>
            </a:p>
          </p:txBody>
        </p:sp>
      </p:grpSp>
      <p:grpSp>
        <p:nvGrpSpPr>
          <p:cNvPr id="26" name="グループ化 25">
            <a:extLst>
              <a:ext uri="{FF2B5EF4-FFF2-40B4-BE49-F238E27FC236}">
                <a16:creationId xmlns:a16="http://schemas.microsoft.com/office/drawing/2014/main" id="{0164AA95-54B3-47BB-BA83-F11B15E2FF05}"/>
              </a:ext>
            </a:extLst>
          </p:cNvPr>
          <p:cNvGrpSpPr/>
          <p:nvPr/>
        </p:nvGrpSpPr>
        <p:grpSpPr>
          <a:xfrm>
            <a:off x="4649847" y="844174"/>
            <a:ext cx="3569350" cy="2792073"/>
            <a:chOff x="4577584" y="973604"/>
            <a:chExt cx="3569350" cy="2792073"/>
          </a:xfrm>
        </p:grpSpPr>
        <p:pic>
          <p:nvPicPr>
            <p:cNvPr id="14" name="図 13" descr="人, 少年, 子供, テーブル が含まれている画像&#10;&#10;自動的に生成された説明">
              <a:extLst>
                <a:ext uri="{FF2B5EF4-FFF2-40B4-BE49-F238E27FC236}">
                  <a16:creationId xmlns:a16="http://schemas.microsoft.com/office/drawing/2014/main" id="{1232A914-C509-44D1-A20C-F3D9D1E693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7584" y="973604"/>
              <a:ext cx="3343811" cy="2507858"/>
            </a:xfrm>
            <a:prstGeom prst="rect">
              <a:avLst/>
            </a:prstGeom>
            <a:effectLst>
              <a:softEdge rad="127000"/>
            </a:effectLst>
          </p:spPr>
        </p:pic>
        <p:sp>
          <p:nvSpPr>
            <p:cNvPr id="20" name="テキスト ボックス 19">
              <a:extLst>
                <a:ext uri="{FF2B5EF4-FFF2-40B4-BE49-F238E27FC236}">
                  <a16:creationId xmlns:a16="http://schemas.microsoft.com/office/drawing/2014/main" id="{3CAE6BE0-325B-4BD9-8D7A-1B0FC2778C8F}"/>
                </a:ext>
              </a:extLst>
            </p:cNvPr>
            <p:cNvSpPr txBox="1"/>
            <p:nvPr/>
          </p:nvSpPr>
          <p:spPr>
            <a:xfrm>
              <a:off x="4577584" y="3396345"/>
              <a:ext cx="3569350" cy="369332"/>
            </a:xfrm>
            <a:prstGeom prst="rect">
              <a:avLst/>
            </a:prstGeom>
            <a:noFill/>
          </p:spPr>
          <p:txBody>
            <a:bodyPr wrap="square" rtlCol="0">
              <a:spAutoFit/>
            </a:bodyPr>
            <a:lstStyle/>
            <a:p>
              <a:r>
                <a:rPr kumimoji="1" lang="ja-JP" altLang="en-US" dirty="0"/>
                <a:t>みんなで前で司会がしたい！</a:t>
              </a:r>
            </a:p>
          </p:txBody>
        </p:sp>
      </p:grpSp>
      <p:grpSp>
        <p:nvGrpSpPr>
          <p:cNvPr id="28" name="グループ化 27">
            <a:extLst>
              <a:ext uri="{FF2B5EF4-FFF2-40B4-BE49-F238E27FC236}">
                <a16:creationId xmlns:a16="http://schemas.microsoft.com/office/drawing/2014/main" id="{3DE58A94-3C7E-4E98-AE27-EF7163A3009C}"/>
              </a:ext>
            </a:extLst>
          </p:cNvPr>
          <p:cNvGrpSpPr/>
          <p:nvPr/>
        </p:nvGrpSpPr>
        <p:grpSpPr>
          <a:xfrm>
            <a:off x="919901" y="4027864"/>
            <a:ext cx="3329899" cy="2744986"/>
            <a:chOff x="868731" y="4060130"/>
            <a:chExt cx="3329899" cy="2744986"/>
          </a:xfrm>
        </p:grpSpPr>
        <p:pic>
          <p:nvPicPr>
            <p:cNvPr id="10" name="図 9" descr="テーブルに肘をついている子供&#10;&#10;中程度の精度で自動的に生成された説明">
              <a:extLst>
                <a:ext uri="{FF2B5EF4-FFF2-40B4-BE49-F238E27FC236}">
                  <a16:creationId xmlns:a16="http://schemas.microsoft.com/office/drawing/2014/main" id="{191B126A-3ABE-409C-8AAA-474A7F516A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8731" y="4060130"/>
              <a:ext cx="3329899" cy="2497424"/>
            </a:xfrm>
            <a:prstGeom prst="rect">
              <a:avLst/>
            </a:prstGeom>
            <a:effectLst>
              <a:softEdge rad="127000"/>
            </a:effectLst>
          </p:spPr>
        </p:pic>
        <p:sp>
          <p:nvSpPr>
            <p:cNvPr id="22" name="テキスト ボックス 21">
              <a:extLst>
                <a:ext uri="{FF2B5EF4-FFF2-40B4-BE49-F238E27FC236}">
                  <a16:creationId xmlns:a16="http://schemas.microsoft.com/office/drawing/2014/main" id="{E55882D9-6726-466A-8974-78D5D19936DD}"/>
                </a:ext>
              </a:extLst>
            </p:cNvPr>
            <p:cNvSpPr txBox="1"/>
            <p:nvPr/>
          </p:nvSpPr>
          <p:spPr>
            <a:xfrm>
              <a:off x="1070376" y="6435784"/>
              <a:ext cx="2974692" cy="369332"/>
            </a:xfrm>
            <a:prstGeom prst="rect">
              <a:avLst/>
            </a:prstGeom>
            <a:noFill/>
          </p:spPr>
          <p:txBody>
            <a:bodyPr wrap="square" rtlCol="0">
              <a:spAutoFit/>
            </a:bodyPr>
            <a:lstStyle/>
            <a:p>
              <a:pPr algn="ctr"/>
              <a:r>
                <a:rPr kumimoji="1" lang="ja-JP" altLang="en-US" dirty="0"/>
                <a:t>お客さんをよびたい！</a:t>
              </a:r>
            </a:p>
          </p:txBody>
        </p:sp>
      </p:grpSp>
      <p:grpSp>
        <p:nvGrpSpPr>
          <p:cNvPr id="30" name="グループ化 29">
            <a:extLst>
              <a:ext uri="{FF2B5EF4-FFF2-40B4-BE49-F238E27FC236}">
                <a16:creationId xmlns:a16="http://schemas.microsoft.com/office/drawing/2014/main" id="{56C44A00-12ED-4A1C-B2A7-F03242AB0A64}"/>
              </a:ext>
            </a:extLst>
          </p:cNvPr>
          <p:cNvGrpSpPr/>
          <p:nvPr/>
        </p:nvGrpSpPr>
        <p:grpSpPr>
          <a:xfrm>
            <a:off x="8351519" y="3956041"/>
            <a:ext cx="3413761" cy="2929652"/>
            <a:chOff x="8351519" y="3956041"/>
            <a:chExt cx="3413761" cy="2929652"/>
          </a:xfrm>
        </p:grpSpPr>
        <p:pic>
          <p:nvPicPr>
            <p:cNvPr id="8" name="図 7" descr="天井, 窓, 人, 屋内 が含まれている画像&#10;&#10;自動的に生成された説明">
              <a:extLst>
                <a:ext uri="{FF2B5EF4-FFF2-40B4-BE49-F238E27FC236}">
                  <a16:creationId xmlns:a16="http://schemas.microsoft.com/office/drawing/2014/main" id="{96FF932B-3C4D-4656-AB3B-2481C6428E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1519" y="3956041"/>
              <a:ext cx="3413760" cy="2560320"/>
            </a:xfrm>
            <a:prstGeom prst="rect">
              <a:avLst/>
            </a:prstGeom>
            <a:effectLst>
              <a:softEdge rad="127000"/>
            </a:effectLst>
          </p:spPr>
        </p:pic>
        <p:sp>
          <p:nvSpPr>
            <p:cNvPr id="24" name="テキスト ボックス 23">
              <a:extLst>
                <a:ext uri="{FF2B5EF4-FFF2-40B4-BE49-F238E27FC236}">
                  <a16:creationId xmlns:a16="http://schemas.microsoft.com/office/drawing/2014/main" id="{DF3F274E-6A78-4A68-BB21-E45CA8B90383}"/>
                </a:ext>
              </a:extLst>
            </p:cNvPr>
            <p:cNvSpPr txBox="1"/>
            <p:nvPr/>
          </p:nvSpPr>
          <p:spPr>
            <a:xfrm>
              <a:off x="8790588" y="6516361"/>
              <a:ext cx="2974692" cy="369332"/>
            </a:xfrm>
            <a:prstGeom prst="rect">
              <a:avLst/>
            </a:prstGeom>
            <a:noFill/>
          </p:spPr>
          <p:txBody>
            <a:bodyPr wrap="square" rtlCol="0">
              <a:spAutoFit/>
            </a:bodyPr>
            <a:lstStyle/>
            <a:p>
              <a:pPr algn="ctr"/>
              <a:r>
                <a:rPr kumimoji="1" lang="ja-JP" altLang="en-US" dirty="0"/>
                <a:t>演じたい！</a:t>
              </a:r>
            </a:p>
          </p:txBody>
        </p:sp>
      </p:grpSp>
      <p:grpSp>
        <p:nvGrpSpPr>
          <p:cNvPr id="64" name="グループ化 63">
            <a:extLst>
              <a:ext uri="{FF2B5EF4-FFF2-40B4-BE49-F238E27FC236}">
                <a16:creationId xmlns:a16="http://schemas.microsoft.com/office/drawing/2014/main" id="{1707C7B2-B0D7-416D-B48B-546E714F677B}"/>
              </a:ext>
            </a:extLst>
          </p:cNvPr>
          <p:cNvGrpSpPr/>
          <p:nvPr/>
        </p:nvGrpSpPr>
        <p:grpSpPr>
          <a:xfrm>
            <a:off x="4710921" y="4027864"/>
            <a:ext cx="3167538" cy="2729071"/>
            <a:chOff x="4710921" y="4027864"/>
            <a:chExt cx="3167538" cy="2729071"/>
          </a:xfrm>
        </p:grpSpPr>
        <p:pic>
          <p:nvPicPr>
            <p:cNvPr id="36" name="図 35" descr="机の上に座っている子供たち&#10;&#10;中程度の精度で自動的に生成された説明">
              <a:extLst>
                <a:ext uri="{FF2B5EF4-FFF2-40B4-BE49-F238E27FC236}">
                  <a16:creationId xmlns:a16="http://schemas.microsoft.com/office/drawing/2014/main" id="{861361A0-0562-48E9-9E53-CF7B5A9AC8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10921" y="4027864"/>
              <a:ext cx="3167538" cy="2375654"/>
            </a:xfrm>
            <a:prstGeom prst="rect">
              <a:avLst/>
            </a:prstGeom>
            <a:effectLst>
              <a:softEdge rad="63500"/>
            </a:effectLst>
          </p:spPr>
        </p:pic>
        <p:sp>
          <p:nvSpPr>
            <p:cNvPr id="37" name="テキスト ボックス 36">
              <a:extLst>
                <a:ext uri="{FF2B5EF4-FFF2-40B4-BE49-F238E27FC236}">
                  <a16:creationId xmlns:a16="http://schemas.microsoft.com/office/drawing/2014/main" id="{0D7C140B-29CB-4091-9C7D-FB931E40BD81}"/>
                </a:ext>
              </a:extLst>
            </p:cNvPr>
            <p:cNvSpPr txBox="1"/>
            <p:nvPr/>
          </p:nvSpPr>
          <p:spPr>
            <a:xfrm>
              <a:off x="4804707" y="6387603"/>
              <a:ext cx="2974692" cy="369332"/>
            </a:xfrm>
            <a:prstGeom prst="rect">
              <a:avLst/>
            </a:prstGeom>
            <a:noFill/>
          </p:spPr>
          <p:txBody>
            <a:bodyPr wrap="square" rtlCol="0">
              <a:spAutoFit/>
            </a:bodyPr>
            <a:lstStyle/>
            <a:p>
              <a:pPr algn="ctr"/>
              <a:r>
                <a:rPr kumimoji="1" lang="ja-JP" altLang="en-US" dirty="0"/>
                <a:t>作るの大好き！</a:t>
              </a:r>
            </a:p>
          </p:txBody>
        </p:sp>
      </p:grpSp>
      <p:grpSp>
        <p:nvGrpSpPr>
          <p:cNvPr id="63" name="グループ化 62">
            <a:extLst>
              <a:ext uri="{FF2B5EF4-FFF2-40B4-BE49-F238E27FC236}">
                <a16:creationId xmlns:a16="http://schemas.microsoft.com/office/drawing/2014/main" id="{C84D2866-9932-4B81-98DF-D03D3B4E4FEF}"/>
              </a:ext>
            </a:extLst>
          </p:cNvPr>
          <p:cNvGrpSpPr/>
          <p:nvPr/>
        </p:nvGrpSpPr>
        <p:grpSpPr>
          <a:xfrm>
            <a:off x="8542460" y="960937"/>
            <a:ext cx="3817478" cy="2623362"/>
            <a:chOff x="8542460" y="960937"/>
            <a:chExt cx="3817478" cy="2623362"/>
          </a:xfrm>
        </p:grpSpPr>
        <p:pic>
          <p:nvPicPr>
            <p:cNvPr id="39" name="図 38" descr="テーブル, 屋内, 人, 子供 が含まれている画像&#10;&#10;自動的に生成された説明">
              <a:extLst>
                <a:ext uri="{FF2B5EF4-FFF2-40B4-BE49-F238E27FC236}">
                  <a16:creationId xmlns:a16="http://schemas.microsoft.com/office/drawing/2014/main" id="{820095E0-10DB-4A7F-B741-6E96037B3E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42460" y="960937"/>
              <a:ext cx="3074637" cy="2305978"/>
            </a:xfrm>
            <a:prstGeom prst="rect">
              <a:avLst/>
            </a:prstGeom>
            <a:effectLst>
              <a:softEdge rad="63500"/>
            </a:effectLst>
          </p:spPr>
        </p:pic>
        <p:sp>
          <p:nvSpPr>
            <p:cNvPr id="40" name="テキスト ボックス 39">
              <a:extLst>
                <a:ext uri="{FF2B5EF4-FFF2-40B4-BE49-F238E27FC236}">
                  <a16:creationId xmlns:a16="http://schemas.microsoft.com/office/drawing/2014/main" id="{B24B9356-37A3-4631-A7AB-1E987832F98F}"/>
                </a:ext>
              </a:extLst>
            </p:cNvPr>
            <p:cNvSpPr txBox="1"/>
            <p:nvPr/>
          </p:nvSpPr>
          <p:spPr>
            <a:xfrm>
              <a:off x="8790588" y="3214967"/>
              <a:ext cx="3569350" cy="369332"/>
            </a:xfrm>
            <a:prstGeom prst="rect">
              <a:avLst/>
            </a:prstGeom>
            <a:noFill/>
          </p:spPr>
          <p:txBody>
            <a:bodyPr wrap="square" rtlCol="0">
              <a:spAutoFit/>
            </a:bodyPr>
            <a:lstStyle/>
            <a:p>
              <a:r>
                <a:rPr kumimoji="1" lang="ja-JP" altLang="en-US" dirty="0"/>
                <a:t>お料理ごっこがしたい！</a:t>
              </a:r>
            </a:p>
          </p:txBody>
        </p:sp>
      </p:grpSp>
      <p:grpSp>
        <p:nvGrpSpPr>
          <p:cNvPr id="44" name="グループ化 43">
            <a:extLst>
              <a:ext uri="{FF2B5EF4-FFF2-40B4-BE49-F238E27FC236}">
                <a16:creationId xmlns:a16="http://schemas.microsoft.com/office/drawing/2014/main" id="{634C2127-5DBC-4916-8FC1-01DD5C229B73}"/>
              </a:ext>
            </a:extLst>
          </p:cNvPr>
          <p:cNvGrpSpPr/>
          <p:nvPr/>
        </p:nvGrpSpPr>
        <p:grpSpPr>
          <a:xfrm>
            <a:off x="700798" y="838587"/>
            <a:ext cx="3697855" cy="3189277"/>
            <a:chOff x="575929" y="367576"/>
            <a:chExt cx="3547947" cy="3007910"/>
          </a:xfrm>
          <a:solidFill>
            <a:schemeClr val="bg1"/>
          </a:solidFill>
        </p:grpSpPr>
        <p:pic>
          <p:nvPicPr>
            <p:cNvPr id="45" name="図 44" descr="床に座っている子供たち&#10;&#10;低い精度で自動的に生成された説明">
              <a:extLst>
                <a:ext uri="{FF2B5EF4-FFF2-40B4-BE49-F238E27FC236}">
                  <a16:creationId xmlns:a16="http://schemas.microsoft.com/office/drawing/2014/main" id="{56FB8BE0-B8E9-41FD-BB25-A401E338EFC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5929" y="367576"/>
              <a:ext cx="3547947" cy="2660961"/>
            </a:xfrm>
            <a:prstGeom prst="rect">
              <a:avLst/>
            </a:prstGeom>
            <a:grpFill/>
            <a:effectLst>
              <a:softEdge rad="63500"/>
            </a:effectLst>
          </p:spPr>
        </p:pic>
        <p:sp>
          <p:nvSpPr>
            <p:cNvPr id="46" name="テキスト ボックス 45">
              <a:extLst>
                <a:ext uri="{FF2B5EF4-FFF2-40B4-BE49-F238E27FC236}">
                  <a16:creationId xmlns:a16="http://schemas.microsoft.com/office/drawing/2014/main" id="{7F970A91-D472-4CC3-8C0D-22B431B04FC2}"/>
                </a:ext>
              </a:extLst>
            </p:cNvPr>
            <p:cNvSpPr txBox="1"/>
            <p:nvPr/>
          </p:nvSpPr>
          <p:spPr>
            <a:xfrm>
              <a:off x="976513" y="3006154"/>
              <a:ext cx="3037808" cy="369332"/>
            </a:xfrm>
            <a:prstGeom prst="rect">
              <a:avLst/>
            </a:prstGeom>
            <a:grpFill/>
          </p:spPr>
          <p:txBody>
            <a:bodyPr wrap="square" rtlCol="0">
              <a:spAutoFit/>
            </a:bodyPr>
            <a:lstStyle/>
            <a:p>
              <a:r>
                <a:rPr kumimoji="1" lang="ja-JP" altLang="en-US" dirty="0"/>
                <a:t>おそろいの衣装を作ろう！</a:t>
              </a:r>
            </a:p>
          </p:txBody>
        </p:sp>
      </p:grpSp>
      <p:grpSp>
        <p:nvGrpSpPr>
          <p:cNvPr id="48" name="グループ化 47">
            <a:extLst>
              <a:ext uri="{FF2B5EF4-FFF2-40B4-BE49-F238E27FC236}">
                <a16:creationId xmlns:a16="http://schemas.microsoft.com/office/drawing/2014/main" id="{B4EE3C43-45E7-45AA-915B-7255875EA59B}"/>
              </a:ext>
            </a:extLst>
          </p:cNvPr>
          <p:cNvGrpSpPr/>
          <p:nvPr/>
        </p:nvGrpSpPr>
        <p:grpSpPr>
          <a:xfrm>
            <a:off x="4572268" y="834083"/>
            <a:ext cx="3718998" cy="3134493"/>
            <a:chOff x="4547854" y="424355"/>
            <a:chExt cx="3718998" cy="3134493"/>
          </a:xfrm>
          <a:solidFill>
            <a:schemeClr val="bg1"/>
          </a:solidFill>
        </p:grpSpPr>
        <p:pic>
          <p:nvPicPr>
            <p:cNvPr id="49" name="図 48" descr="人, 屋内, テーブル, 子供 が含まれている画像&#10;&#10;自動的に生成された説明">
              <a:extLst>
                <a:ext uri="{FF2B5EF4-FFF2-40B4-BE49-F238E27FC236}">
                  <a16:creationId xmlns:a16="http://schemas.microsoft.com/office/drawing/2014/main" id="{E6EE1B4D-9AD2-4828-BEDE-FC822679DD0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47854" y="424355"/>
              <a:ext cx="3718998" cy="2789248"/>
            </a:xfrm>
            <a:prstGeom prst="rect">
              <a:avLst/>
            </a:prstGeom>
            <a:grpFill/>
            <a:effectLst>
              <a:softEdge rad="63500"/>
            </a:effectLst>
          </p:spPr>
        </p:pic>
        <p:sp>
          <p:nvSpPr>
            <p:cNvPr id="50" name="テキスト ボックス 49">
              <a:extLst>
                <a:ext uri="{FF2B5EF4-FFF2-40B4-BE49-F238E27FC236}">
                  <a16:creationId xmlns:a16="http://schemas.microsoft.com/office/drawing/2014/main" id="{A21CAFF6-2B67-4828-B925-A3769F25E48A}"/>
                </a:ext>
              </a:extLst>
            </p:cNvPr>
            <p:cNvSpPr txBox="1"/>
            <p:nvPr/>
          </p:nvSpPr>
          <p:spPr>
            <a:xfrm>
              <a:off x="4708778" y="3189516"/>
              <a:ext cx="3402340" cy="369332"/>
            </a:xfrm>
            <a:prstGeom prst="rect">
              <a:avLst/>
            </a:prstGeom>
            <a:grpFill/>
          </p:spPr>
          <p:txBody>
            <a:bodyPr wrap="square" rtlCol="0">
              <a:spAutoFit/>
            </a:bodyPr>
            <a:lstStyle/>
            <a:p>
              <a:r>
                <a:rPr kumimoji="1" lang="ja-JP" altLang="en-US" dirty="0"/>
                <a:t>原稿とマイクを作ってしよう！</a:t>
              </a:r>
            </a:p>
          </p:txBody>
        </p:sp>
      </p:grpSp>
      <p:grpSp>
        <p:nvGrpSpPr>
          <p:cNvPr id="51" name="グループ化 50">
            <a:extLst>
              <a:ext uri="{FF2B5EF4-FFF2-40B4-BE49-F238E27FC236}">
                <a16:creationId xmlns:a16="http://schemas.microsoft.com/office/drawing/2014/main" id="{23B5F8E1-675E-4397-A66A-891E60005307}"/>
              </a:ext>
            </a:extLst>
          </p:cNvPr>
          <p:cNvGrpSpPr/>
          <p:nvPr/>
        </p:nvGrpSpPr>
        <p:grpSpPr>
          <a:xfrm>
            <a:off x="8379339" y="803379"/>
            <a:ext cx="3740924" cy="3167139"/>
            <a:chOff x="8351520" y="921142"/>
            <a:chExt cx="3433887" cy="2893623"/>
          </a:xfrm>
          <a:solidFill>
            <a:schemeClr val="bg1"/>
          </a:solidFill>
        </p:grpSpPr>
        <p:pic>
          <p:nvPicPr>
            <p:cNvPr id="52" name="図 51" descr="レストランのテーブルで食事をしている子供たち&#10;&#10;中程度の精度で自動的に生成された説明">
              <a:extLst>
                <a:ext uri="{FF2B5EF4-FFF2-40B4-BE49-F238E27FC236}">
                  <a16:creationId xmlns:a16="http://schemas.microsoft.com/office/drawing/2014/main" id="{45184958-7FCB-494D-B584-E3DF64E523F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51520" y="921142"/>
              <a:ext cx="3433887" cy="2575416"/>
            </a:xfrm>
            <a:prstGeom prst="rect">
              <a:avLst/>
            </a:prstGeom>
            <a:grpFill/>
            <a:effectLst>
              <a:softEdge rad="127000"/>
            </a:effectLst>
          </p:spPr>
        </p:pic>
        <p:sp>
          <p:nvSpPr>
            <p:cNvPr id="53" name="テキスト ボックス 52">
              <a:extLst>
                <a:ext uri="{FF2B5EF4-FFF2-40B4-BE49-F238E27FC236}">
                  <a16:creationId xmlns:a16="http://schemas.microsoft.com/office/drawing/2014/main" id="{96A81D0C-69A6-4DD8-A64F-4A358485EDD2}"/>
                </a:ext>
              </a:extLst>
            </p:cNvPr>
            <p:cNvSpPr txBox="1"/>
            <p:nvPr/>
          </p:nvSpPr>
          <p:spPr>
            <a:xfrm>
              <a:off x="8500447" y="3445433"/>
              <a:ext cx="3136032" cy="369332"/>
            </a:xfrm>
            <a:prstGeom prst="rect">
              <a:avLst/>
            </a:prstGeom>
            <a:grpFill/>
          </p:spPr>
          <p:txBody>
            <a:bodyPr wrap="square" rtlCol="0">
              <a:spAutoFit/>
            </a:bodyPr>
            <a:lstStyle/>
            <a:p>
              <a:r>
                <a:rPr kumimoji="1" lang="ja-JP" altLang="en-US" dirty="0"/>
                <a:t>カフェをオープンしよう！</a:t>
              </a:r>
            </a:p>
          </p:txBody>
        </p:sp>
      </p:grpSp>
      <p:grpSp>
        <p:nvGrpSpPr>
          <p:cNvPr id="54" name="グループ化 53">
            <a:extLst>
              <a:ext uri="{FF2B5EF4-FFF2-40B4-BE49-F238E27FC236}">
                <a16:creationId xmlns:a16="http://schemas.microsoft.com/office/drawing/2014/main" id="{A01EB263-246D-4949-8BD2-3FCB358615EA}"/>
              </a:ext>
            </a:extLst>
          </p:cNvPr>
          <p:cNvGrpSpPr/>
          <p:nvPr/>
        </p:nvGrpSpPr>
        <p:grpSpPr>
          <a:xfrm>
            <a:off x="757657" y="3944216"/>
            <a:ext cx="3458233" cy="2894707"/>
            <a:chOff x="733698" y="3920845"/>
            <a:chExt cx="3458233" cy="2894707"/>
          </a:xfrm>
          <a:solidFill>
            <a:schemeClr val="bg1"/>
          </a:solidFill>
        </p:grpSpPr>
        <p:pic>
          <p:nvPicPr>
            <p:cNvPr id="55" name="図 54" descr="木製床の上に立っている子供&#10;&#10;中程度の精度で自動的に生成された説明">
              <a:extLst>
                <a:ext uri="{FF2B5EF4-FFF2-40B4-BE49-F238E27FC236}">
                  <a16:creationId xmlns:a16="http://schemas.microsoft.com/office/drawing/2014/main" id="{9E3C4CF6-66FA-4633-A31A-928DAD629E0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3698" y="3920845"/>
              <a:ext cx="3458233" cy="2593675"/>
            </a:xfrm>
            <a:prstGeom prst="rect">
              <a:avLst/>
            </a:prstGeom>
            <a:grpFill/>
            <a:effectLst>
              <a:softEdge rad="63500"/>
            </a:effectLst>
          </p:spPr>
        </p:pic>
        <p:sp>
          <p:nvSpPr>
            <p:cNvPr id="56" name="テキスト ボックス 55">
              <a:extLst>
                <a:ext uri="{FF2B5EF4-FFF2-40B4-BE49-F238E27FC236}">
                  <a16:creationId xmlns:a16="http://schemas.microsoft.com/office/drawing/2014/main" id="{AB010CB4-8484-4A3C-B945-2A7F15AA16FD}"/>
                </a:ext>
              </a:extLst>
            </p:cNvPr>
            <p:cNvSpPr txBox="1"/>
            <p:nvPr/>
          </p:nvSpPr>
          <p:spPr>
            <a:xfrm>
              <a:off x="953233" y="6446220"/>
              <a:ext cx="2974692" cy="369332"/>
            </a:xfrm>
            <a:prstGeom prst="rect">
              <a:avLst/>
            </a:prstGeom>
            <a:grpFill/>
          </p:spPr>
          <p:txBody>
            <a:bodyPr wrap="square" rtlCol="0">
              <a:spAutoFit/>
            </a:bodyPr>
            <a:lstStyle/>
            <a:p>
              <a:pPr algn="ctr"/>
              <a:r>
                <a:rPr kumimoji="1" lang="ja-JP" altLang="en-US" dirty="0"/>
                <a:t>チケットを配ろう！</a:t>
              </a:r>
            </a:p>
          </p:txBody>
        </p:sp>
      </p:grpSp>
      <p:grpSp>
        <p:nvGrpSpPr>
          <p:cNvPr id="57" name="グループ化 56">
            <a:extLst>
              <a:ext uri="{FF2B5EF4-FFF2-40B4-BE49-F238E27FC236}">
                <a16:creationId xmlns:a16="http://schemas.microsoft.com/office/drawing/2014/main" id="{140ACC79-9F52-44EC-AA5C-C88E5613F081}"/>
              </a:ext>
            </a:extLst>
          </p:cNvPr>
          <p:cNvGrpSpPr/>
          <p:nvPr/>
        </p:nvGrpSpPr>
        <p:grpSpPr>
          <a:xfrm>
            <a:off x="4633399" y="3852984"/>
            <a:ext cx="3591361" cy="2929652"/>
            <a:chOff x="4610125" y="4060130"/>
            <a:chExt cx="3591361" cy="2929652"/>
          </a:xfrm>
          <a:solidFill>
            <a:schemeClr val="bg1"/>
          </a:solidFill>
        </p:grpSpPr>
        <p:pic>
          <p:nvPicPr>
            <p:cNvPr id="58" name="図 57" descr="床, 屋内, 人, テーブル が含まれている画像&#10;&#10;自動的に生成された説明">
              <a:extLst>
                <a:ext uri="{FF2B5EF4-FFF2-40B4-BE49-F238E27FC236}">
                  <a16:creationId xmlns:a16="http://schemas.microsoft.com/office/drawing/2014/main" id="{42C4E252-FC66-44FA-9282-54E50842859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610125" y="4060130"/>
              <a:ext cx="3413760" cy="2560320"/>
            </a:xfrm>
            <a:prstGeom prst="rect">
              <a:avLst/>
            </a:prstGeom>
            <a:grpFill/>
            <a:effectLst>
              <a:softEdge rad="127000"/>
            </a:effectLst>
          </p:spPr>
        </p:pic>
        <p:sp>
          <p:nvSpPr>
            <p:cNvPr id="59" name="テキスト ボックス 58">
              <a:extLst>
                <a:ext uri="{FF2B5EF4-FFF2-40B4-BE49-F238E27FC236}">
                  <a16:creationId xmlns:a16="http://schemas.microsoft.com/office/drawing/2014/main" id="{8173B98C-5E78-4CED-AE53-9A3EC0C02D5E}"/>
                </a:ext>
              </a:extLst>
            </p:cNvPr>
            <p:cNvSpPr txBox="1"/>
            <p:nvPr/>
          </p:nvSpPr>
          <p:spPr>
            <a:xfrm>
              <a:off x="4787727" y="6620450"/>
              <a:ext cx="3413759" cy="369332"/>
            </a:xfrm>
            <a:prstGeom prst="rect">
              <a:avLst/>
            </a:prstGeom>
            <a:grpFill/>
          </p:spPr>
          <p:txBody>
            <a:bodyPr wrap="square" rtlCol="0">
              <a:spAutoFit/>
            </a:bodyPr>
            <a:lstStyle/>
            <a:p>
              <a:pPr algn="ctr"/>
              <a:r>
                <a:rPr kumimoji="1" lang="ja-JP" altLang="en-US" dirty="0"/>
                <a:t>お店をデコレーションしよう！</a:t>
              </a:r>
            </a:p>
          </p:txBody>
        </p:sp>
      </p:grpSp>
      <p:grpSp>
        <p:nvGrpSpPr>
          <p:cNvPr id="60" name="グループ化 59">
            <a:extLst>
              <a:ext uri="{FF2B5EF4-FFF2-40B4-BE49-F238E27FC236}">
                <a16:creationId xmlns:a16="http://schemas.microsoft.com/office/drawing/2014/main" id="{AC233198-AC4E-4CB0-AD4F-9211923FFFF4}"/>
              </a:ext>
            </a:extLst>
          </p:cNvPr>
          <p:cNvGrpSpPr/>
          <p:nvPr/>
        </p:nvGrpSpPr>
        <p:grpSpPr>
          <a:xfrm>
            <a:off x="8347551" y="3968576"/>
            <a:ext cx="3413759" cy="2894706"/>
            <a:chOff x="8305800" y="3668484"/>
            <a:chExt cx="3413759" cy="2894706"/>
          </a:xfrm>
          <a:solidFill>
            <a:schemeClr val="bg1"/>
          </a:solidFill>
        </p:grpSpPr>
        <p:pic>
          <p:nvPicPr>
            <p:cNvPr id="61" name="図 60" descr="テーブルの上に立っている子供たち&#10;&#10;低い精度で自動的に生成された説明">
              <a:extLst>
                <a:ext uri="{FF2B5EF4-FFF2-40B4-BE49-F238E27FC236}">
                  <a16:creationId xmlns:a16="http://schemas.microsoft.com/office/drawing/2014/main" id="{54719B8C-3C57-4F44-9DB7-D210884E80D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305800" y="3668484"/>
              <a:ext cx="3302936" cy="2477202"/>
            </a:xfrm>
            <a:prstGeom prst="rect">
              <a:avLst/>
            </a:prstGeom>
            <a:grpFill/>
            <a:effectLst>
              <a:softEdge rad="63500"/>
            </a:effectLst>
          </p:spPr>
        </p:pic>
        <p:sp>
          <p:nvSpPr>
            <p:cNvPr id="62" name="テキスト ボックス 61">
              <a:extLst>
                <a:ext uri="{FF2B5EF4-FFF2-40B4-BE49-F238E27FC236}">
                  <a16:creationId xmlns:a16="http://schemas.microsoft.com/office/drawing/2014/main" id="{1B3B169C-7768-404D-BA79-BE60C139908B}"/>
                </a:ext>
              </a:extLst>
            </p:cNvPr>
            <p:cNvSpPr txBox="1"/>
            <p:nvPr/>
          </p:nvSpPr>
          <p:spPr>
            <a:xfrm>
              <a:off x="8305800" y="6193858"/>
              <a:ext cx="3413759" cy="369332"/>
            </a:xfrm>
            <a:prstGeom prst="rect">
              <a:avLst/>
            </a:prstGeom>
            <a:grpFill/>
          </p:spPr>
          <p:txBody>
            <a:bodyPr wrap="square" rtlCol="0">
              <a:spAutoFit/>
            </a:bodyPr>
            <a:lstStyle/>
            <a:p>
              <a:pPr algn="ctr"/>
              <a:r>
                <a:rPr kumimoji="1" lang="ja-JP" altLang="en-US" dirty="0"/>
                <a:t>鬼滅ショーをしよう！</a:t>
              </a:r>
            </a:p>
          </p:txBody>
        </p:sp>
      </p:grpSp>
    </p:spTree>
    <p:extLst>
      <p:ext uri="{BB962C8B-B14F-4D97-AF65-F5344CB8AC3E}">
        <p14:creationId xmlns:p14="http://schemas.microsoft.com/office/powerpoint/2010/main" val="236107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E703BFA7-5EEE-4FFF-9EDB-D35BBFEF5A37}"/>
              </a:ext>
            </a:extLst>
          </p:cNvPr>
          <p:cNvGrpSpPr/>
          <p:nvPr/>
        </p:nvGrpSpPr>
        <p:grpSpPr>
          <a:xfrm>
            <a:off x="3322689" y="1033516"/>
            <a:ext cx="5812987" cy="5218896"/>
            <a:chOff x="2747825" y="822960"/>
            <a:chExt cx="6461760" cy="5709092"/>
          </a:xfrm>
        </p:grpSpPr>
        <p:pic>
          <p:nvPicPr>
            <p:cNvPr id="5" name="図 4" descr="人, 屋内, グループ, 民衆 が含まれている画像&#10;&#10;自動的に生成された説明">
              <a:extLst>
                <a:ext uri="{FF2B5EF4-FFF2-40B4-BE49-F238E27FC236}">
                  <a16:creationId xmlns:a16="http://schemas.microsoft.com/office/drawing/2014/main" id="{EBAA9D9F-BD7C-4218-8AE3-FA8DF790EC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7825" y="822960"/>
              <a:ext cx="6461760" cy="4846320"/>
            </a:xfrm>
            <a:prstGeom prst="rect">
              <a:avLst/>
            </a:prstGeom>
            <a:ln>
              <a:noFill/>
            </a:ln>
            <a:effectLst>
              <a:softEdge rad="112500"/>
            </a:effectLst>
          </p:spPr>
        </p:pic>
        <p:sp>
          <p:nvSpPr>
            <p:cNvPr id="18" name="テキスト ボックス 17">
              <a:extLst>
                <a:ext uri="{FF2B5EF4-FFF2-40B4-BE49-F238E27FC236}">
                  <a16:creationId xmlns:a16="http://schemas.microsoft.com/office/drawing/2014/main" id="{50890C06-5187-4DC9-AC6E-B33E3096FD1D}"/>
                </a:ext>
              </a:extLst>
            </p:cNvPr>
            <p:cNvSpPr txBox="1"/>
            <p:nvPr/>
          </p:nvSpPr>
          <p:spPr>
            <a:xfrm>
              <a:off x="3570020" y="5757676"/>
              <a:ext cx="5093349" cy="774376"/>
            </a:xfrm>
            <a:prstGeom prst="rect">
              <a:avLst/>
            </a:prstGeom>
            <a:noFill/>
          </p:spPr>
          <p:txBody>
            <a:bodyPr wrap="square" rtlCol="0">
              <a:spAutoFit/>
            </a:bodyPr>
            <a:lstStyle/>
            <a:p>
              <a:r>
                <a:rPr kumimoji="1" lang="ja-JP" altLang="en-US" sz="4000" b="1" dirty="0">
                  <a:solidFill>
                    <a:srgbClr val="FF0000"/>
                  </a:solidFill>
                </a:rPr>
                <a:t>コンサートごっこ</a:t>
              </a:r>
            </a:p>
          </p:txBody>
        </p:sp>
      </p:grpSp>
      <p:grpSp>
        <p:nvGrpSpPr>
          <p:cNvPr id="4" name="グループ化 3">
            <a:extLst>
              <a:ext uri="{FF2B5EF4-FFF2-40B4-BE49-F238E27FC236}">
                <a16:creationId xmlns:a16="http://schemas.microsoft.com/office/drawing/2014/main" id="{191618C0-2C91-4780-B69C-B424962B9E63}"/>
              </a:ext>
            </a:extLst>
          </p:cNvPr>
          <p:cNvGrpSpPr/>
          <p:nvPr/>
        </p:nvGrpSpPr>
        <p:grpSpPr>
          <a:xfrm>
            <a:off x="149543" y="225534"/>
            <a:ext cx="12037395" cy="6357214"/>
            <a:chOff x="149543" y="225534"/>
            <a:chExt cx="12037395" cy="6357214"/>
          </a:xfrm>
        </p:grpSpPr>
        <p:grpSp>
          <p:nvGrpSpPr>
            <p:cNvPr id="17" name="グループ化 16">
              <a:extLst>
                <a:ext uri="{FF2B5EF4-FFF2-40B4-BE49-F238E27FC236}">
                  <a16:creationId xmlns:a16="http://schemas.microsoft.com/office/drawing/2014/main" id="{AA572602-FE56-4622-A5F4-51D2D6486334}"/>
                </a:ext>
              </a:extLst>
            </p:cNvPr>
            <p:cNvGrpSpPr/>
            <p:nvPr/>
          </p:nvGrpSpPr>
          <p:grpSpPr>
            <a:xfrm>
              <a:off x="149543" y="225534"/>
              <a:ext cx="11908179" cy="6026058"/>
              <a:chOff x="216218" y="165573"/>
              <a:chExt cx="11908179" cy="6026058"/>
            </a:xfrm>
          </p:grpSpPr>
          <p:pic>
            <p:nvPicPr>
              <p:cNvPr id="9" name="図 8" descr="人, 屋内, グループ, テーブル が含まれている画像&#10;&#10;自動的に生成された説明">
                <a:extLst>
                  <a:ext uri="{FF2B5EF4-FFF2-40B4-BE49-F238E27FC236}">
                    <a16:creationId xmlns:a16="http://schemas.microsoft.com/office/drawing/2014/main" id="{317FE6B3-752F-4D42-A9B4-E6BD1E2A34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218" y="3204213"/>
                <a:ext cx="3700272" cy="2775204"/>
              </a:xfrm>
              <a:prstGeom prst="ellipse">
                <a:avLst/>
              </a:prstGeom>
              <a:effectLst>
                <a:softEdge rad="127000"/>
              </a:effectLst>
            </p:spPr>
          </p:pic>
          <p:pic>
            <p:nvPicPr>
              <p:cNvPr id="11" name="図 10" descr="テキスト, 手紙&#10;&#10;自動的に生成された説明">
                <a:extLst>
                  <a:ext uri="{FF2B5EF4-FFF2-40B4-BE49-F238E27FC236}">
                    <a16:creationId xmlns:a16="http://schemas.microsoft.com/office/drawing/2014/main" id="{74679193-CF5E-4EFA-B44B-78E5AC4A5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0777" y="165573"/>
                <a:ext cx="3048000" cy="2286000"/>
              </a:xfrm>
              <a:prstGeom prst="ellipse">
                <a:avLst/>
              </a:prstGeom>
              <a:ln>
                <a:noFill/>
              </a:ln>
              <a:effectLst>
                <a:softEdge rad="127000"/>
              </a:effectLst>
            </p:spPr>
          </p:pic>
          <p:pic>
            <p:nvPicPr>
              <p:cNvPr id="13" name="図 12" descr="人, 屋内, 子供, テーブル が含まれている画像&#10;&#10;自動的に生成された説明">
                <a:extLst>
                  <a:ext uri="{FF2B5EF4-FFF2-40B4-BE49-F238E27FC236}">
                    <a16:creationId xmlns:a16="http://schemas.microsoft.com/office/drawing/2014/main" id="{BEFD34C7-1484-4FEF-BDBB-FB4EC813D1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11935" y="165573"/>
                <a:ext cx="3712462" cy="2784347"/>
              </a:xfrm>
              <a:prstGeom prst="ellipse">
                <a:avLst/>
              </a:prstGeom>
              <a:ln>
                <a:noFill/>
              </a:ln>
              <a:effectLst>
                <a:softEdge rad="127000"/>
              </a:effectLst>
            </p:spPr>
          </p:pic>
          <p:pic>
            <p:nvPicPr>
              <p:cNvPr id="16" name="図 15" descr="テキスト, 手紙, ホワイトボード&#10;&#10;自動的に生成された説明">
                <a:extLst>
                  <a:ext uri="{FF2B5EF4-FFF2-40B4-BE49-F238E27FC236}">
                    <a16:creationId xmlns:a16="http://schemas.microsoft.com/office/drawing/2014/main" id="{E9EEF80F-BD1A-4F37-8CFF-D566ECBDEC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63368" y="3607307"/>
                <a:ext cx="3445764" cy="2584324"/>
              </a:xfrm>
              <a:prstGeom prst="ellipse">
                <a:avLst/>
              </a:prstGeom>
              <a:effectLst>
                <a:softEdge rad="127000"/>
              </a:effectLst>
            </p:spPr>
          </p:pic>
        </p:grpSp>
        <p:grpSp>
          <p:nvGrpSpPr>
            <p:cNvPr id="3" name="グループ化 2">
              <a:extLst>
                <a:ext uri="{FF2B5EF4-FFF2-40B4-BE49-F238E27FC236}">
                  <a16:creationId xmlns:a16="http://schemas.microsoft.com/office/drawing/2014/main" id="{5EFB94AC-D6D5-4A51-A7CD-90683FDD1D88}"/>
                </a:ext>
              </a:extLst>
            </p:cNvPr>
            <p:cNvGrpSpPr/>
            <p:nvPr/>
          </p:nvGrpSpPr>
          <p:grpSpPr>
            <a:xfrm>
              <a:off x="532931" y="2536138"/>
              <a:ext cx="11654007" cy="4046610"/>
              <a:chOff x="532931" y="2536138"/>
              <a:chExt cx="11654007" cy="4046610"/>
            </a:xfrm>
          </p:grpSpPr>
          <p:sp>
            <p:nvSpPr>
              <p:cNvPr id="2" name="テキスト ボックス 1">
                <a:extLst>
                  <a:ext uri="{FF2B5EF4-FFF2-40B4-BE49-F238E27FC236}">
                    <a16:creationId xmlns:a16="http://schemas.microsoft.com/office/drawing/2014/main" id="{E110276F-D505-4BFA-AE43-E74B16D218B4}"/>
                  </a:ext>
                </a:extLst>
              </p:cNvPr>
              <p:cNvSpPr txBox="1"/>
              <p:nvPr/>
            </p:nvSpPr>
            <p:spPr>
              <a:xfrm>
                <a:off x="532932" y="2536138"/>
                <a:ext cx="2679170" cy="369332"/>
              </a:xfrm>
              <a:prstGeom prst="rect">
                <a:avLst/>
              </a:prstGeom>
              <a:noFill/>
            </p:spPr>
            <p:txBody>
              <a:bodyPr wrap="square" rtlCol="0">
                <a:spAutoFit/>
              </a:bodyPr>
              <a:lstStyle/>
              <a:p>
                <a:r>
                  <a:rPr kumimoji="1" lang="ja-JP" altLang="en-US" dirty="0"/>
                  <a:t>看板をつくっておこう</a:t>
                </a:r>
              </a:p>
            </p:txBody>
          </p:sp>
          <p:sp>
            <p:nvSpPr>
              <p:cNvPr id="12" name="テキスト ボックス 11">
                <a:extLst>
                  <a:ext uri="{FF2B5EF4-FFF2-40B4-BE49-F238E27FC236}">
                    <a16:creationId xmlns:a16="http://schemas.microsoft.com/office/drawing/2014/main" id="{4DEACB21-8F33-4758-AD3B-1EF5BA1C215F}"/>
                  </a:ext>
                </a:extLst>
              </p:cNvPr>
              <p:cNvSpPr txBox="1"/>
              <p:nvPr/>
            </p:nvSpPr>
            <p:spPr>
              <a:xfrm>
                <a:off x="532931" y="6028750"/>
                <a:ext cx="3316883" cy="369332"/>
              </a:xfrm>
              <a:prstGeom prst="rect">
                <a:avLst/>
              </a:prstGeom>
              <a:noFill/>
            </p:spPr>
            <p:txBody>
              <a:bodyPr wrap="square" rtlCol="0">
                <a:spAutoFit/>
              </a:bodyPr>
              <a:lstStyle/>
              <a:p>
                <a:r>
                  <a:rPr kumimoji="1" lang="ja-JP" altLang="en-US" dirty="0"/>
                  <a:t>おどりを練習しなくっちゃ！</a:t>
                </a:r>
              </a:p>
            </p:txBody>
          </p:sp>
          <p:sp>
            <p:nvSpPr>
              <p:cNvPr id="14" name="テキスト ボックス 13">
                <a:extLst>
                  <a:ext uri="{FF2B5EF4-FFF2-40B4-BE49-F238E27FC236}">
                    <a16:creationId xmlns:a16="http://schemas.microsoft.com/office/drawing/2014/main" id="{2137C93E-8292-4271-BAA8-CC54B5DD0990}"/>
                  </a:ext>
                </a:extLst>
              </p:cNvPr>
              <p:cNvSpPr txBox="1"/>
              <p:nvPr/>
            </p:nvSpPr>
            <p:spPr>
              <a:xfrm>
                <a:off x="9458793" y="2915791"/>
                <a:ext cx="2728145" cy="369332"/>
              </a:xfrm>
              <a:prstGeom prst="rect">
                <a:avLst/>
              </a:prstGeom>
              <a:noFill/>
            </p:spPr>
            <p:txBody>
              <a:bodyPr wrap="square" rtlCol="0">
                <a:spAutoFit/>
              </a:bodyPr>
              <a:lstStyle/>
              <a:p>
                <a:r>
                  <a:rPr kumimoji="1" lang="ja-JP" altLang="en-US" dirty="0"/>
                  <a:t>チケットどうぞ！</a:t>
                </a:r>
              </a:p>
            </p:txBody>
          </p:sp>
          <p:sp>
            <p:nvSpPr>
              <p:cNvPr id="15" name="テキスト ボックス 14">
                <a:extLst>
                  <a:ext uri="{FF2B5EF4-FFF2-40B4-BE49-F238E27FC236}">
                    <a16:creationId xmlns:a16="http://schemas.microsoft.com/office/drawing/2014/main" id="{4A5E4A22-1212-4405-A7F5-90C7117AF815}"/>
                  </a:ext>
                </a:extLst>
              </p:cNvPr>
              <p:cNvSpPr txBox="1"/>
              <p:nvPr/>
            </p:nvSpPr>
            <p:spPr>
              <a:xfrm>
                <a:off x="9135676" y="6213416"/>
                <a:ext cx="2728145" cy="369332"/>
              </a:xfrm>
              <a:prstGeom prst="rect">
                <a:avLst/>
              </a:prstGeom>
              <a:noFill/>
            </p:spPr>
            <p:txBody>
              <a:bodyPr wrap="square" rtlCol="0">
                <a:spAutoFit/>
              </a:bodyPr>
              <a:lstStyle/>
              <a:p>
                <a:pPr algn="ctr"/>
                <a:r>
                  <a:rPr kumimoji="1" lang="ja-JP" altLang="en-US" dirty="0"/>
                  <a:t>曲順はね</a:t>
                </a:r>
                <a:r>
                  <a:rPr kumimoji="1" lang="en-US" altLang="ja-JP" dirty="0"/>
                  <a:t>…</a:t>
                </a:r>
                <a:endParaRPr kumimoji="1" lang="ja-JP" altLang="en-US" dirty="0"/>
              </a:p>
            </p:txBody>
          </p:sp>
        </p:grpSp>
      </p:grpSp>
    </p:spTree>
    <p:extLst>
      <p:ext uri="{BB962C8B-B14F-4D97-AF65-F5344CB8AC3E}">
        <p14:creationId xmlns:p14="http://schemas.microsoft.com/office/powerpoint/2010/main" val="54883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FAD63C3-37DD-4762-811D-8924E2C404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438912" y="1353312"/>
            <a:ext cx="5175504" cy="3881628"/>
          </a:xfrm>
          <a:prstGeom prst="rect">
            <a:avLst/>
          </a:prstGeom>
        </p:spPr>
      </p:pic>
      <p:pic>
        <p:nvPicPr>
          <p:cNvPr id="7" name="図 6">
            <a:extLst>
              <a:ext uri="{FF2B5EF4-FFF2-40B4-BE49-F238E27FC236}">
                <a16:creationId xmlns:a16="http://schemas.microsoft.com/office/drawing/2014/main" id="{06E7164B-D418-4B60-85D6-2BCA61E6E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8284" y="1775618"/>
            <a:ext cx="5509253" cy="4133324"/>
          </a:xfrm>
          <a:prstGeom prst="rect">
            <a:avLst/>
          </a:prstGeom>
        </p:spPr>
      </p:pic>
      <p:sp>
        <p:nvSpPr>
          <p:cNvPr id="8" name="テキスト ボックス 7">
            <a:extLst>
              <a:ext uri="{FF2B5EF4-FFF2-40B4-BE49-F238E27FC236}">
                <a16:creationId xmlns:a16="http://schemas.microsoft.com/office/drawing/2014/main" id="{7C54B0EA-3FE0-4F0F-BF00-06921DD8B7F5}"/>
              </a:ext>
            </a:extLst>
          </p:cNvPr>
          <p:cNvSpPr txBox="1"/>
          <p:nvPr/>
        </p:nvSpPr>
        <p:spPr>
          <a:xfrm>
            <a:off x="438911" y="292084"/>
            <a:ext cx="10878747" cy="707886"/>
          </a:xfrm>
          <a:prstGeom prst="rect">
            <a:avLst/>
          </a:prstGeom>
          <a:noFill/>
        </p:spPr>
        <p:txBody>
          <a:bodyPr wrap="square" rtlCol="0">
            <a:spAutoFit/>
          </a:bodyPr>
          <a:lstStyle/>
          <a:p>
            <a:r>
              <a:rPr kumimoji="1" lang="ja-JP" altLang="en-US" sz="4000" dirty="0"/>
              <a:t>学年共通の目的意識をもって繰り上げる</a:t>
            </a:r>
          </a:p>
        </p:txBody>
      </p:sp>
      <p:sp>
        <p:nvSpPr>
          <p:cNvPr id="2" name="テキスト ボックス 1">
            <a:extLst>
              <a:ext uri="{FF2B5EF4-FFF2-40B4-BE49-F238E27FC236}">
                <a16:creationId xmlns:a16="http://schemas.microsoft.com/office/drawing/2014/main" id="{20A9987B-900F-4339-8139-48C864082363}"/>
              </a:ext>
            </a:extLst>
          </p:cNvPr>
          <p:cNvSpPr txBox="1"/>
          <p:nvPr/>
        </p:nvSpPr>
        <p:spPr>
          <a:xfrm>
            <a:off x="438911" y="5234941"/>
            <a:ext cx="5175505" cy="369332"/>
          </a:xfrm>
          <a:prstGeom prst="rect">
            <a:avLst/>
          </a:prstGeom>
          <a:noFill/>
        </p:spPr>
        <p:txBody>
          <a:bodyPr wrap="square" rtlCol="0">
            <a:spAutoFit/>
          </a:bodyPr>
          <a:lstStyle/>
          <a:p>
            <a:pPr algn="ctr"/>
            <a:r>
              <a:rPr kumimoji="1" lang="ja-JP" altLang="en-US" dirty="0"/>
              <a:t>クリスマス会でみんなの盛り上げよう！</a:t>
            </a:r>
          </a:p>
        </p:txBody>
      </p:sp>
      <p:sp>
        <p:nvSpPr>
          <p:cNvPr id="6" name="テキスト ボックス 5">
            <a:extLst>
              <a:ext uri="{FF2B5EF4-FFF2-40B4-BE49-F238E27FC236}">
                <a16:creationId xmlns:a16="http://schemas.microsoft.com/office/drawing/2014/main" id="{90E20820-0CA1-45A8-9822-31902FE134CC}"/>
              </a:ext>
            </a:extLst>
          </p:cNvPr>
          <p:cNvSpPr txBox="1"/>
          <p:nvPr/>
        </p:nvSpPr>
        <p:spPr>
          <a:xfrm>
            <a:off x="5878284" y="5936768"/>
            <a:ext cx="5733622" cy="646331"/>
          </a:xfrm>
          <a:prstGeom prst="rect">
            <a:avLst/>
          </a:prstGeom>
          <a:noFill/>
        </p:spPr>
        <p:txBody>
          <a:bodyPr wrap="square" rtlCol="0">
            <a:spAutoFit/>
          </a:bodyPr>
          <a:lstStyle/>
          <a:p>
            <a:pPr algn="ctr"/>
            <a:r>
              <a:rPr kumimoji="1" lang="ja-JP" altLang="en-US" dirty="0"/>
              <a:t>みんなでお客さんに喜んでもらえる</a:t>
            </a:r>
            <a:endParaRPr kumimoji="1" lang="en-US" altLang="ja-JP" dirty="0"/>
          </a:p>
          <a:p>
            <a:pPr algn="ctr"/>
            <a:r>
              <a:rPr kumimoji="1" lang="ja-JP" altLang="en-US" dirty="0"/>
              <a:t>キラキラコンサートをしよう！</a:t>
            </a:r>
          </a:p>
        </p:txBody>
      </p:sp>
    </p:spTree>
    <p:extLst>
      <p:ext uri="{BB962C8B-B14F-4D97-AF65-F5344CB8AC3E}">
        <p14:creationId xmlns:p14="http://schemas.microsoft.com/office/powerpoint/2010/main" val="220441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F9ADB0D-9524-498F-A59E-BBFAFCC488AD}"/>
              </a:ext>
            </a:extLst>
          </p:cNvPr>
          <p:cNvSpPr/>
          <p:nvPr/>
        </p:nvSpPr>
        <p:spPr>
          <a:xfrm>
            <a:off x="0" y="2755599"/>
            <a:ext cx="12043954" cy="3966513"/>
          </a:xfrm>
          <a:prstGeom prst="rect">
            <a:avLst/>
          </a:prstGeom>
          <a:solidFill>
            <a:srgbClr val="FFFFCC"/>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73BFEA8-4A21-41D7-974D-B6881522DE8A}"/>
              </a:ext>
            </a:extLst>
          </p:cNvPr>
          <p:cNvSpPr txBox="1"/>
          <p:nvPr/>
        </p:nvSpPr>
        <p:spPr>
          <a:xfrm>
            <a:off x="471560" y="448368"/>
            <a:ext cx="9533052" cy="2076871"/>
          </a:xfrm>
          <a:prstGeom prst="rect">
            <a:avLst/>
          </a:prstGeom>
        </p:spPr>
        <p:txBody>
          <a:bodyPr vert="horz" lIns="91440" tIns="45720" rIns="91440" bIns="45720" rtlCol="0">
            <a:normAutofit/>
          </a:bodyPr>
          <a:lstStyle/>
          <a:p>
            <a:pPr>
              <a:spcBef>
                <a:spcPts val="1000"/>
              </a:spcBef>
              <a:buClr>
                <a:schemeClr val="accent1"/>
              </a:buClr>
              <a:buSzPct val="80000"/>
            </a:pPr>
            <a:r>
              <a:rPr kumimoji="1" lang="ja-JP" altLang="en-US" sz="3600" dirty="0">
                <a:solidFill>
                  <a:srgbClr val="FF0000"/>
                </a:solidFill>
              </a:rPr>
              <a:t>好きになったこと、好きになっていく過程で培ってきた力、幼児教育を通して学んだことを、学校生活でも力として発揮していく</a:t>
            </a:r>
          </a:p>
        </p:txBody>
      </p:sp>
      <p:cxnSp>
        <p:nvCxnSpPr>
          <p:cNvPr id="12" name="Straight Connector 11">
            <a:extLst>
              <a:ext uri="{FF2B5EF4-FFF2-40B4-BE49-F238E27FC236}">
                <a16:creationId xmlns:a16="http://schemas.microsoft.com/office/drawing/2014/main" id="{64FA5DFF-7FE6-4855-84E6-DFA78EE978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AFD8CBA-54A3-4363-991B-B9C631BBFA7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3F088236-D655-4F88-B238-E167623580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3DAC0C92-199E-475C-9390-119A9B027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24">
            <a:extLst>
              <a:ext uri="{FF2B5EF4-FFF2-40B4-BE49-F238E27FC236}">
                <a16:creationId xmlns:a16="http://schemas.microsoft.com/office/drawing/2014/main" id="{C4CFB339-0ED8-4FE2-9EF1-6D1375B849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31896C80-2069-4431-9C19-83B9137344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BF120A21-0841-4823-B0C4-28AEBCEF9B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DBB05BAE-BBD3-4289-899F-A6851503C6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9">
            <a:extLst>
              <a:ext uri="{FF2B5EF4-FFF2-40B4-BE49-F238E27FC236}">
                <a16:creationId xmlns:a16="http://schemas.microsoft.com/office/drawing/2014/main" id="{9874D11C-36F5-4BBE-A490-019A54E953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テキスト ボックス 4">
            <a:extLst>
              <a:ext uri="{FF2B5EF4-FFF2-40B4-BE49-F238E27FC236}">
                <a16:creationId xmlns:a16="http://schemas.microsoft.com/office/drawing/2014/main" id="{E79188B2-E85C-429A-9514-67C5B199FF0C}"/>
              </a:ext>
            </a:extLst>
          </p:cNvPr>
          <p:cNvSpPr txBox="1"/>
          <p:nvPr/>
        </p:nvSpPr>
        <p:spPr>
          <a:xfrm>
            <a:off x="4381629" y="4290143"/>
            <a:ext cx="3425746" cy="830997"/>
          </a:xfrm>
          <a:prstGeom prst="rect">
            <a:avLst/>
          </a:prstGeom>
          <a:noFill/>
        </p:spPr>
        <p:txBody>
          <a:bodyPr wrap="square" rtlCol="0">
            <a:spAutoFit/>
          </a:bodyPr>
          <a:lstStyle/>
          <a:p>
            <a:pPr>
              <a:spcAft>
                <a:spcPts val="600"/>
              </a:spcAft>
            </a:pPr>
            <a:r>
              <a:rPr kumimoji="1" lang="ja-JP" altLang="en-US" sz="4800" b="1" dirty="0">
                <a:solidFill>
                  <a:schemeClr val="accent5">
                    <a:lumMod val="75000"/>
                  </a:schemeClr>
                </a:solidFill>
              </a:rPr>
              <a:t>幼小接続</a:t>
            </a:r>
          </a:p>
        </p:txBody>
      </p:sp>
      <p:pic>
        <p:nvPicPr>
          <p:cNvPr id="9" name="図 8" descr="テーブル, 人, 食品, 座る が含まれている画像&#10;&#10;自動的に生成された説明">
            <a:extLst>
              <a:ext uri="{FF2B5EF4-FFF2-40B4-BE49-F238E27FC236}">
                <a16:creationId xmlns:a16="http://schemas.microsoft.com/office/drawing/2014/main" id="{FA5AFFA2-D743-4D73-9122-79A91BBBF5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1999" y="3342939"/>
            <a:ext cx="3722442" cy="2791832"/>
          </a:xfrm>
          <a:prstGeom prst="rect">
            <a:avLst/>
          </a:prstGeom>
        </p:spPr>
      </p:pic>
      <p:pic>
        <p:nvPicPr>
          <p:cNvPr id="11" name="図 10" descr="テーブルを囲んでいる人たち&#10;&#10;中程度の精度で自動的に生成された説明">
            <a:extLst>
              <a:ext uri="{FF2B5EF4-FFF2-40B4-BE49-F238E27FC236}">
                <a16:creationId xmlns:a16="http://schemas.microsoft.com/office/drawing/2014/main" id="{B6D0F490-D30E-41C9-818E-B10A0ADC02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4802" y="3424766"/>
            <a:ext cx="3425747" cy="2561753"/>
          </a:xfrm>
          <a:prstGeom prst="rect">
            <a:avLst/>
          </a:prstGeom>
        </p:spPr>
      </p:pic>
    </p:spTree>
    <p:extLst>
      <p:ext uri="{BB962C8B-B14F-4D97-AF65-F5344CB8AC3E}">
        <p14:creationId xmlns:p14="http://schemas.microsoft.com/office/powerpoint/2010/main" val="1134929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DE8DE2B-61C1-46D5-BEB8-521321C182C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E012C92A-B902-4B69-BDCF-CCA3021FCB4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2BDBC14-42A0-4182-BFBA-0751F6350CB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902DC474-5BCC-4188-ACDC-AD63E6B187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7B427019-8592-4032-931B-4F27104C9DE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1D6E2CEA-A5BB-4CF7-B907-AE4DBF6748E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78D09D5A-29CC-4B32-9CE1-72E607558A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6DF3A3FC-950B-40B0-923D-0F0BC1A542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BCA0F2E1-CD3D-4521-9CCB-41A5CC6C54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9BA4F16A-21DC-462A-AD37-0A93C8B79E1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B75EBDD-038D-4572-A372-11493829570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図 3" descr="テキスト&#10;&#10;自動的に生成された説明">
            <a:extLst>
              <a:ext uri="{FF2B5EF4-FFF2-40B4-BE49-F238E27FC236}">
                <a16:creationId xmlns:a16="http://schemas.microsoft.com/office/drawing/2014/main" id="{EAAF292C-FF8C-4EBE-946B-10DFC6DA8F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598" b="1441"/>
          <a:stretch/>
        </p:blipFill>
        <p:spPr>
          <a:xfrm>
            <a:off x="448733" y="740336"/>
            <a:ext cx="9745358" cy="6026330"/>
          </a:xfrm>
          <a:prstGeom prst="rect">
            <a:avLst/>
          </a:prstGeom>
        </p:spPr>
      </p:pic>
      <p:sp>
        <p:nvSpPr>
          <p:cNvPr id="18" name="テキスト ボックス 17">
            <a:extLst>
              <a:ext uri="{FF2B5EF4-FFF2-40B4-BE49-F238E27FC236}">
                <a16:creationId xmlns:a16="http://schemas.microsoft.com/office/drawing/2014/main" id="{04680A37-FF9E-4BDC-8F05-7DF71D6E47A7}"/>
              </a:ext>
            </a:extLst>
          </p:cNvPr>
          <p:cNvSpPr txBox="1"/>
          <p:nvPr/>
        </p:nvSpPr>
        <p:spPr>
          <a:xfrm>
            <a:off x="189684" y="125570"/>
            <a:ext cx="10554787" cy="523220"/>
          </a:xfrm>
          <a:prstGeom prst="rect">
            <a:avLst/>
          </a:prstGeom>
          <a:noFill/>
        </p:spPr>
        <p:txBody>
          <a:bodyPr wrap="square" rtlCol="0">
            <a:spAutoFit/>
          </a:bodyPr>
          <a:lstStyle/>
          <a:p>
            <a:r>
              <a:rPr kumimoji="1" lang="ja-JP" altLang="en-US" sz="2800" dirty="0"/>
              <a:t>幼小接続カリキュラム</a:t>
            </a:r>
          </a:p>
        </p:txBody>
      </p:sp>
      <p:grpSp>
        <p:nvGrpSpPr>
          <p:cNvPr id="25" name="グループ化 24"/>
          <p:cNvGrpSpPr/>
          <p:nvPr/>
        </p:nvGrpSpPr>
        <p:grpSpPr>
          <a:xfrm>
            <a:off x="246200" y="731869"/>
            <a:ext cx="11092812" cy="6126131"/>
            <a:chOff x="246200" y="731869"/>
            <a:chExt cx="11092812" cy="6126131"/>
          </a:xfrm>
        </p:grpSpPr>
        <p:grpSp>
          <p:nvGrpSpPr>
            <p:cNvPr id="5" name="グループ化 4"/>
            <p:cNvGrpSpPr/>
            <p:nvPr/>
          </p:nvGrpSpPr>
          <p:grpSpPr>
            <a:xfrm>
              <a:off x="246200" y="731869"/>
              <a:ext cx="11092812" cy="6126131"/>
              <a:chOff x="246200" y="731869"/>
              <a:chExt cx="11092812" cy="6126131"/>
            </a:xfrm>
          </p:grpSpPr>
          <p:sp>
            <p:nvSpPr>
              <p:cNvPr id="3" name="正方形/長方形 2"/>
              <p:cNvSpPr/>
              <p:nvPr/>
            </p:nvSpPr>
            <p:spPr>
              <a:xfrm>
                <a:off x="246200" y="731869"/>
                <a:ext cx="9971207" cy="6126131"/>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テキスト&#10;&#10;自動的に生成された説明">
                <a:extLst>
                  <a:ext uri="{FF2B5EF4-FFF2-40B4-BE49-F238E27FC236}">
                    <a16:creationId xmlns:a16="http://schemas.microsoft.com/office/drawing/2014/main" id="{EAAF292C-FF8C-4EBE-946B-10DFC6DA8F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61479" y="4391660"/>
                <a:ext cx="8677533" cy="2009986"/>
              </a:xfrm>
              <a:prstGeom prst="rect">
                <a:avLst/>
              </a:prstGeom>
            </p:spPr>
          </p:pic>
          <p:pic>
            <p:nvPicPr>
              <p:cNvPr id="21" name="図 20" descr="テキスト&#10;&#10;自動的に生成された説明">
                <a:extLst>
                  <a:ext uri="{FF2B5EF4-FFF2-40B4-BE49-F238E27FC236}">
                    <a16:creationId xmlns:a16="http://schemas.microsoft.com/office/drawing/2014/main" id="{EAAF292C-FF8C-4EBE-946B-10DFC6DA8F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5559" y="1986281"/>
                <a:ext cx="10209102" cy="2040360"/>
              </a:xfrm>
              <a:prstGeom prst="rect">
                <a:avLst/>
              </a:prstGeom>
            </p:spPr>
          </p:pic>
        </p:grpSp>
        <p:sp>
          <p:nvSpPr>
            <p:cNvPr id="6" name="テキスト ボックス 5"/>
            <p:cNvSpPr txBox="1"/>
            <p:nvPr/>
          </p:nvSpPr>
          <p:spPr>
            <a:xfrm>
              <a:off x="721893" y="1575410"/>
              <a:ext cx="4379495" cy="523220"/>
            </a:xfrm>
            <a:prstGeom prst="rect">
              <a:avLst/>
            </a:prstGeom>
            <a:noFill/>
          </p:spPr>
          <p:txBody>
            <a:bodyPr wrap="square" rtlCol="0">
              <a:spAutoFit/>
            </a:bodyPr>
            <a:lstStyle/>
            <a:p>
              <a:r>
                <a:rPr kumimoji="1" lang="ja-JP" altLang="en-US" sz="2800" b="1" dirty="0"/>
                <a:t>幼稚園（１０月～３月）</a:t>
              </a:r>
            </a:p>
          </p:txBody>
        </p:sp>
        <p:sp>
          <p:nvSpPr>
            <p:cNvPr id="23" name="テキスト ボックス 22"/>
            <p:cNvSpPr txBox="1"/>
            <p:nvPr/>
          </p:nvSpPr>
          <p:spPr>
            <a:xfrm>
              <a:off x="2630787" y="3993208"/>
              <a:ext cx="5451734" cy="523220"/>
            </a:xfrm>
            <a:prstGeom prst="rect">
              <a:avLst/>
            </a:prstGeom>
            <a:noFill/>
          </p:spPr>
          <p:txBody>
            <a:bodyPr wrap="square" rtlCol="0">
              <a:spAutoFit/>
            </a:bodyPr>
            <a:lstStyle/>
            <a:p>
              <a:r>
                <a:rPr kumimoji="1" lang="ja-JP" altLang="en-US" sz="2800" b="1" dirty="0"/>
                <a:t>前期課程１年生（４月～９月）</a:t>
              </a:r>
            </a:p>
          </p:txBody>
        </p:sp>
        <p:sp>
          <p:nvSpPr>
            <p:cNvPr id="24" name="テキスト ボックス 23"/>
            <p:cNvSpPr txBox="1"/>
            <p:nvPr/>
          </p:nvSpPr>
          <p:spPr>
            <a:xfrm>
              <a:off x="4329234" y="765113"/>
              <a:ext cx="2671011" cy="830997"/>
            </a:xfrm>
            <a:prstGeom prst="rect">
              <a:avLst/>
            </a:prstGeom>
            <a:noFill/>
          </p:spPr>
          <p:txBody>
            <a:bodyPr wrap="square" rtlCol="0">
              <a:spAutoFit/>
            </a:bodyPr>
            <a:lstStyle/>
            <a:p>
              <a:r>
                <a:rPr kumimoji="1" lang="ja-JP" altLang="en-US" sz="4800" b="1" dirty="0">
                  <a:solidFill>
                    <a:srgbClr val="FF0000"/>
                  </a:solidFill>
                </a:rPr>
                <a:t>健康領域</a:t>
              </a:r>
            </a:p>
          </p:txBody>
        </p:sp>
      </p:grpSp>
    </p:spTree>
    <p:extLst>
      <p:ext uri="{BB962C8B-B14F-4D97-AF65-F5344CB8AC3E}">
        <p14:creationId xmlns:p14="http://schemas.microsoft.com/office/powerpoint/2010/main" val="359541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26E9FF8-8A46-413A-89F7-92CBB86E317E}"/>
              </a:ext>
            </a:extLst>
          </p:cNvPr>
          <p:cNvSpPr txBox="1"/>
          <p:nvPr/>
        </p:nvSpPr>
        <p:spPr>
          <a:xfrm>
            <a:off x="222068" y="218932"/>
            <a:ext cx="10554787" cy="707886"/>
          </a:xfrm>
          <a:prstGeom prst="rect">
            <a:avLst/>
          </a:prstGeom>
          <a:noFill/>
        </p:spPr>
        <p:txBody>
          <a:bodyPr wrap="square" rtlCol="0">
            <a:spAutoFit/>
          </a:bodyPr>
          <a:lstStyle/>
          <a:p>
            <a:r>
              <a:rPr kumimoji="1" lang="ja-JP" altLang="en-US" sz="4000" dirty="0"/>
              <a:t>幼児期に培った「学び」を学校で発揮する</a:t>
            </a:r>
          </a:p>
        </p:txBody>
      </p:sp>
      <p:grpSp>
        <p:nvGrpSpPr>
          <p:cNvPr id="20" name="グループ化 19">
            <a:extLst>
              <a:ext uri="{FF2B5EF4-FFF2-40B4-BE49-F238E27FC236}">
                <a16:creationId xmlns:a16="http://schemas.microsoft.com/office/drawing/2014/main" id="{6EE79B83-7A9E-4F2B-8566-3F693D6810AA}"/>
              </a:ext>
            </a:extLst>
          </p:cNvPr>
          <p:cNvGrpSpPr/>
          <p:nvPr/>
        </p:nvGrpSpPr>
        <p:grpSpPr>
          <a:xfrm>
            <a:off x="2115310" y="3899516"/>
            <a:ext cx="7041756" cy="2901900"/>
            <a:chOff x="2115310" y="3899516"/>
            <a:chExt cx="7041756" cy="2901900"/>
          </a:xfrm>
        </p:grpSpPr>
        <p:grpSp>
          <p:nvGrpSpPr>
            <p:cNvPr id="11" name="グループ化 10">
              <a:extLst>
                <a:ext uri="{FF2B5EF4-FFF2-40B4-BE49-F238E27FC236}">
                  <a16:creationId xmlns:a16="http://schemas.microsoft.com/office/drawing/2014/main" id="{1C9EAAFF-C6D2-43D6-829D-A1222D26C4C1}"/>
                </a:ext>
              </a:extLst>
            </p:cNvPr>
            <p:cNvGrpSpPr/>
            <p:nvPr/>
          </p:nvGrpSpPr>
          <p:grpSpPr>
            <a:xfrm>
              <a:off x="3897088" y="3899516"/>
              <a:ext cx="5259978" cy="2697480"/>
              <a:chOff x="3230882" y="3926236"/>
              <a:chExt cx="5259978" cy="2697480"/>
            </a:xfrm>
          </p:grpSpPr>
          <p:sp>
            <p:nvSpPr>
              <p:cNvPr id="8" name="楕円 7">
                <a:extLst>
                  <a:ext uri="{FF2B5EF4-FFF2-40B4-BE49-F238E27FC236}">
                    <a16:creationId xmlns:a16="http://schemas.microsoft.com/office/drawing/2014/main" id="{E71E9B5E-FFF0-4C94-BA48-280132DCEFE0}"/>
                  </a:ext>
                </a:extLst>
              </p:cNvPr>
              <p:cNvSpPr/>
              <p:nvPr/>
            </p:nvSpPr>
            <p:spPr>
              <a:xfrm>
                <a:off x="3230882" y="3926236"/>
                <a:ext cx="5259978" cy="2697480"/>
              </a:xfrm>
              <a:prstGeom prst="ellipse">
                <a:avLst/>
              </a:prstGeom>
              <a:solidFill>
                <a:schemeClr val="accent6">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86E49DA8-625C-4E21-8005-42A61A6B4D53}"/>
                  </a:ext>
                </a:extLst>
              </p:cNvPr>
              <p:cNvSpPr txBox="1"/>
              <p:nvPr/>
            </p:nvSpPr>
            <p:spPr>
              <a:xfrm>
                <a:off x="4014651" y="4674811"/>
                <a:ext cx="4162697" cy="1200329"/>
              </a:xfrm>
              <a:prstGeom prst="rect">
                <a:avLst/>
              </a:prstGeom>
              <a:noFill/>
            </p:spPr>
            <p:txBody>
              <a:bodyPr wrap="square" rtlCol="0">
                <a:spAutoFit/>
              </a:bodyPr>
              <a:lstStyle/>
              <a:p>
                <a:r>
                  <a:rPr kumimoji="1" lang="ja-JP" altLang="en-US" sz="3600" dirty="0"/>
                  <a:t>あふれる好奇心の中で、探究する</a:t>
                </a:r>
              </a:p>
            </p:txBody>
          </p:sp>
        </p:grpSp>
        <p:pic>
          <p:nvPicPr>
            <p:cNvPr id="13" name="図 12">
              <a:extLst>
                <a:ext uri="{FF2B5EF4-FFF2-40B4-BE49-F238E27FC236}">
                  <a16:creationId xmlns:a16="http://schemas.microsoft.com/office/drawing/2014/main" id="{338E5A44-F785-4BF6-B3E3-9BF8220CA0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5310" y="5008751"/>
              <a:ext cx="2390220" cy="1792665"/>
            </a:xfrm>
            <a:prstGeom prst="rect">
              <a:avLst/>
            </a:prstGeom>
            <a:ln>
              <a:noFill/>
            </a:ln>
            <a:effectLst>
              <a:softEdge rad="112500"/>
            </a:effectLst>
          </p:spPr>
        </p:pic>
      </p:grpSp>
      <p:grpSp>
        <p:nvGrpSpPr>
          <p:cNvPr id="18" name="グループ化 17">
            <a:extLst>
              <a:ext uri="{FF2B5EF4-FFF2-40B4-BE49-F238E27FC236}">
                <a16:creationId xmlns:a16="http://schemas.microsoft.com/office/drawing/2014/main" id="{8ED37483-11AA-42C2-910D-D7E95E851A30}"/>
              </a:ext>
            </a:extLst>
          </p:cNvPr>
          <p:cNvGrpSpPr/>
          <p:nvPr/>
        </p:nvGrpSpPr>
        <p:grpSpPr>
          <a:xfrm>
            <a:off x="159662" y="1136569"/>
            <a:ext cx="6024591" cy="3743469"/>
            <a:chOff x="159662" y="1136569"/>
            <a:chExt cx="6024591" cy="3743469"/>
          </a:xfrm>
        </p:grpSpPr>
        <p:grpSp>
          <p:nvGrpSpPr>
            <p:cNvPr id="3" name="グループ化 2">
              <a:extLst>
                <a:ext uri="{FF2B5EF4-FFF2-40B4-BE49-F238E27FC236}">
                  <a16:creationId xmlns:a16="http://schemas.microsoft.com/office/drawing/2014/main" id="{2345AF5B-6652-4E94-BD6D-5BCFEE53DA77}"/>
                </a:ext>
              </a:extLst>
            </p:cNvPr>
            <p:cNvGrpSpPr/>
            <p:nvPr/>
          </p:nvGrpSpPr>
          <p:grpSpPr>
            <a:xfrm>
              <a:off x="924275" y="1136569"/>
              <a:ext cx="5259978" cy="2697480"/>
              <a:chOff x="492035" y="1136570"/>
              <a:chExt cx="5259978" cy="2697480"/>
            </a:xfrm>
          </p:grpSpPr>
          <p:sp>
            <p:nvSpPr>
              <p:cNvPr id="2" name="楕円 1">
                <a:extLst>
                  <a:ext uri="{FF2B5EF4-FFF2-40B4-BE49-F238E27FC236}">
                    <a16:creationId xmlns:a16="http://schemas.microsoft.com/office/drawing/2014/main" id="{A815CB9F-6FD1-42AF-952F-16823383DBBB}"/>
                  </a:ext>
                </a:extLst>
              </p:cNvPr>
              <p:cNvSpPr/>
              <p:nvPr/>
            </p:nvSpPr>
            <p:spPr>
              <a:xfrm>
                <a:off x="492035" y="1136570"/>
                <a:ext cx="5259978" cy="2697480"/>
              </a:xfrm>
              <a:prstGeom prst="ellipse">
                <a:avLst/>
              </a:prstGeom>
              <a:solidFill>
                <a:srgbClr val="FFCCC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A5FDE7D9-F69B-4B81-B083-D09AB72605BD}"/>
                  </a:ext>
                </a:extLst>
              </p:cNvPr>
              <p:cNvSpPr txBox="1"/>
              <p:nvPr/>
            </p:nvSpPr>
            <p:spPr>
              <a:xfrm>
                <a:off x="883920" y="1885145"/>
                <a:ext cx="4833258" cy="1200329"/>
              </a:xfrm>
              <a:prstGeom prst="rect">
                <a:avLst/>
              </a:prstGeom>
              <a:noFill/>
            </p:spPr>
            <p:txBody>
              <a:bodyPr wrap="square" rtlCol="0">
                <a:spAutoFit/>
              </a:bodyPr>
              <a:lstStyle/>
              <a:p>
                <a:r>
                  <a:rPr kumimoji="1" lang="ja-JP" altLang="en-US" sz="3600" dirty="0"/>
                  <a:t>思いや願いを持ち、</a:t>
                </a:r>
                <a:endParaRPr kumimoji="1" lang="en-US" altLang="ja-JP" sz="3600" dirty="0"/>
              </a:p>
              <a:p>
                <a:r>
                  <a:rPr kumimoji="1" lang="ja-JP" altLang="en-US" sz="3600" dirty="0"/>
                  <a:t>自分で考えて行動する</a:t>
                </a:r>
              </a:p>
            </p:txBody>
          </p:sp>
        </p:grpSp>
        <p:pic>
          <p:nvPicPr>
            <p:cNvPr id="15" name="図 14">
              <a:extLst>
                <a:ext uri="{FF2B5EF4-FFF2-40B4-BE49-F238E27FC236}">
                  <a16:creationId xmlns:a16="http://schemas.microsoft.com/office/drawing/2014/main" id="{B0533B3E-4E38-4C93-9564-32BB9CC181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662" y="3076711"/>
              <a:ext cx="2404436" cy="1803327"/>
            </a:xfrm>
            <a:prstGeom prst="rect">
              <a:avLst/>
            </a:prstGeom>
            <a:ln>
              <a:noFill/>
            </a:ln>
            <a:effectLst>
              <a:softEdge rad="112500"/>
            </a:effectLst>
          </p:spPr>
        </p:pic>
      </p:grpSp>
      <p:grpSp>
        <p:nvGrpSpPr>
          <p:cNvPr id="19" name="グループ化 18">
            <a:extLst>
              <a:ext uri="{FF2B5EF4-FFF2-40B4-BE49-F238E27FC236}">
                <a16:creationId xmlns:a16="http://schemas.microsoft.com/office/drawing/2014/main" id="{678724A2-E309-4E79-BF9D-235FA8BD4ADF}"/>
              </a:ext>
            </a:extLst>
          </p:cNvPr>
          <p:cNvGrpSpPr/>
          <p:nvPr/>
        </p:nvGrpSpPr>
        <p:grpSpPr>
          <a:xfrm>
            <a:off x="6149418" y="1090850"/>
            <a:ext cx="5822543" cy="3789188"/>
            <a:chOff x="6149418" y="1090850"/>
            <a:chExt cx="5822543" cy="3789188"/>
          </a:xfrm>
        </p:grpSpPr>
        <p:grpSp>
          <p:nvGrpSpPr>
            <p:cNvPr id="10" name="グループ化 9">
              <a:extLst>
                <a:ext uri="{FF2B5EF4-FFF2-40B4-BE49-F238E27FC236}">
                  <a16:creationId xmlns:a16="http://schemas.microsoft.com/office/drawing/2014/main" id="{D45C9A71-9D9F-49CF-B1F0-4F8011062ECE}"/>
                </a:ext>
              </a:extLst>
            </p:cNvPr>
            <p:cNvGrpSpPr/>
            <p:nvPr/>
          </p:nvGrpSpPr>
          <p:grpSpPr>
            <a:xfrm>
              <a:off x="6149418" y="1090850"/>
              <a:ext cx="5259978" cy="2697480"/>
              <a:chOff x="6109063" y="1090850"/>
              <a:chExt cx="5259978" cy="2697480"/>
            </a:xfrm>
          </p:grpSpPr>
          <p:sp>
            <p:nvSpPr>
              <p:cNvPr id="7" name="楕円 6">
                <a:extLst>
                  <a:ext uri="{FF2B5EF4-FFF2-40B4-BE49-F238E27FC236}">
                    <a16:creationId xmlns:a16="http://schemas.microsoft.com/office/drawing/2014/main" id="{CC6B2860-001D-419D-8DE3-8695796B5B99}"/>
                  </a:ext>
                </a:extLst>
              </p:cNvPr>
              <p:cNvSpPr/>
              <p:nvPr/>
            </p:nvSpPr>
            <p:spPr>
              <a:xfrm>
                <a:off x="6109063" y="1090850"/>
                <a:ext cx="5259978" cy="2697480"/>
              </a:xfrm>
              <a:prstGeom prst="ellipse">
                <a:avLst/>
              </a:prstGeom>
              <a:solidFill>
                <a:srgbClr val="FFFFC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1107B1DE-7547-4892-84FA-A4814629CFD1}"/>
                  </a:ext>
                </a:extLst>
              </p:cNvPr>
              <p:cNvSpPr txBox="1"/>
              <p:nvPr/>
            </p:nvSpPr>
            <p:spPr>
              <a:xfrm>
                <a:off x="6666412" y="1700479"/>
                <a:ext cx="4380411" cy="1569660"/>
              </a:xfrm>
              <a:prstGeom prst="rect">
                <a:avLst/>
              </a:prstGeom>
              <a:noFill/>
            </p:spPr>
            <p:txBody>
              <a:bodyPr wrap="square" rtlCol="0">
                <a:spAutoFit/>
              </a:bodyPr>
              <a:lstStyle/>
              <a:p>
                <a:r>
                  <a:rPr kumimoji="1" lang="ja-JP" altLang="en-US" sz="3200" dirty="0"/>
                  <a:t>自分らしさを発揮し、互いの持ち味、個性を認めあう</a:t>
                </a:r>
              </a:p>
            </p:txBody>
          </p:sp>
        </p:grpSp>
        <p:pic>
          <p:nvPicPr>
            <p:cNvPr id="17" name="図 16">
              <a:extLst>
                <a:ext uri="{FF2B5EF4-FFF2-40B4-BE49-F238E27FC236}">
                  <a16:creationId xmlns:a16="http://schemas.microsoft.com/office/drawing/2014/main" id="{CDDCC086-5ED6-45E4-804F-4A3C4AFD96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9332393" y="2900362"/>
              <a:ext cx="2639568" cy="1979676"/>
            </a:xfrm>
            <a:prstGeom prst="rect">
              <a:avLst/>
            </a:prstGeom>
            <a:ln>
              <a:noFill/>
            </a:ln>
            <a:effectLst>
              <a:softEdge rad="112500"/>
            </a:effectLst>
          </p:spPr>
        </p:pic>
      </p:grpSp>
    </p:spTree>
    <p:extLst>
      <p:ext uri="{BB962C8B-B14F-4D97-AF65-F5344CB8AC3E}">
        <p14:creationId xmlns:p14="http://schemas.microsoft.com/office/powerpoint/2010/main" val="414241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楕円 172">
            <a:extLst>
              <a:ext uri="{FF2B5EF4-FFF2-40B4-BE49-F238E27FC236}">
                <a16:creationId xmlns:a16="http://schemas.microsoft.com/office/drawing/2014/main" id="{658450F9-DC44-40B8-9ABD-5A2FDCF0FE5F}"/>
              </a:ext>
            </a:extLst>
          </p:cNvPr>
          <p:cNvSpPr/>
          <p:nvPr/>
        </p:nvSpPr>
        <p:spPr>
          <a:xfrm rot="20699389">
            <a:off x="2431919" y="471961"/>
            <a:ext cx="8239990" cy="6064532"/>
          </a:xfrm>
          <a:prstGeom prst="ellipse">
            <a:avLst/>
          </a:prstGeom>
          <a:solidFill>
            <a:srgbClr val="46BA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8" name="楕円 167">
            <a:extLst>
              <a:ext uri="{FF2B5EF4-FFF2-40B4-BE49-F238E27FC236}">
                <a16:creationId xmlns:a16="http://schemas.microsoft.com/office/drawing/2014/main" id="{0CCEBC13-1754-4594-A4BA-3B1614FD3751}"/>
              </a:ext>
            </a:extLst>
          </p:cNvPr>
          <p:cNvSpPr/>
          <p:nvPr/>
        </p:nvSpPr>
        <p:spPr>
          <a:xfrm rot="20712580">
            <a:off x="2368547" y="1319710"/>
            <a:ext cx="6456461" cy="4916973"/>
          </a:xfrm>
          <a:prstGeom prst="ellipse">
            <a:avLst/>
          </a:prstGeom>
          <a:solidFill>
            <a:srgbClr val="95F6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4" name="楕円 173">
            <a:extLst>
              <a:ext uri="{FF2B5EF4-FFF2-40B4-BE49-F238E27FC236}">
                <a16:creationId xmlns:a16="http://schemas.microsoft.com/office/drawing/2014/main" id="{C7CA9DCF-C1AE-4FCE-A53E-DB5479A61D65}"/>
              </a:ext>
            </a:extLst>
          </p:cNvPr>
          <p:cNvSpPr/>
          <p:nvPr/>
        </p:nvSpPr>
        <p:spPr>
          <a:xfrm rot="20712580">
            <a:off x="2323714" y="1975594"/>
            <a:ext cx="4928728" cy="3998846"/>
          </a:xfrm>
          <a:prstGeom prst="ellipse">
            <a:avLst/>
          </a:prstGeom>
          <a:solidFill>
            <a:srgbClr val="C0FA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A88D9A97-CD8A-4A43-85FB-9D5348EAA290}"/>
              </a:ext>
            </a:extLst>
          </p:cNvPr>
          <p:cNvSpPr/>
          <p:nvPr/>
        </p:nvSpPr>
        <p:spPr>
          <a:xfrm rot="20464550">
            <a:off x="190491" y="2482223"/>
            <a:ext cx="5327455" cy="4040394"/>
          </a:xfrm>
          <a:prstGeom prst="ellipse">
            <a:avLst/>
          </a:prstGeom>
          <a:solidFill>
            <a:srgbClr val="FFE1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楕円 5">
            <a:extLst>
              <a:ext uri="{FF2B5EF4-FFF2-40B4-BE49-F238E27FC236}">
                <a16:creationId xmlns:a16="http://schemas.microsoft.com/office/drawing/2014/main" id="{30FEEB53-E2F0-4F15-B640-ACDFA5817D10}"/>
              </a:ext>
            </a:extLst>
          </p:cNvPr>
          <p:cNvSpPr/>
          <p:nvPr/>
        </p:nvSpPr>
        <p:spPr>
          <a:xfrm rot="20792152">
            <a:off x="253352" y="3618276"/>
            <a:ext cx="3431928" cy="2353746"/>
          </a:xfrm>
          <a:prstGeom prst="ellipse">
            <a:avLst/>
          </a:prstGeom>
          <a:solidFill>
            <a:srgbClr val="FFC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A0177A8C-DF0C-4F8B-B974-0A2CD3D63AF0}"/>
              </a:ext>
            </a:extLst>
          </p:cNvPr>
          <p:cNvGrpSpPr/>
          <p:nvPr/>
        </p:nvGrpSpPr>
        <p:grpSpPr>
          <a:xfrm>
            <a:off x="244916" y="4392075"/>
            <a:ext cx="1737360" cy="1293223"/>
            <a:chOff x="573772" y="4295348"/>
            <a:chExt cx="1737360" cy="1293223"/>
          </a:xfrm>
        </p:grpSpPr>
        <p:sp>
          <p:nvSpPr>
            <p:cNvPr id="4" name="楕円 3">
              <a:extLst>
                <a:ext uri="{FF2B5EF4-FFF2-40B4-BE49-F238E27FC236}">
                  <a16:creationId xmlns:a16="http://schemas.microsoft.com/office/drawing/2014/main" id="{5E285754-C445-475F-9BA9-28C659B20074}"/>
                </a:ext>
              </a:extLst>
            </p:cNvPr>
            <p:cNvSpPr/>
            <p:nvPr/>
          </p:nvSpPr>
          <p:spPr>
            <a:xfrm rot="20671635">
              <a:off x="573772" y="4295348"/>
              <a:ext cx="1737360" cy="1293223"/>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9A9591E-8699-4083-825D-8D4B927D1A72}"/>
                </a:ext>
              </a:extLst>
            </p:cNvPr>
            <p:cNvSpPr txBox="1"/>
            <p:nvPr/>
          </p:nvSpPr>
          <p:spPr>
            <a:xfrm>
              <a:off x="733792" y="4502419"/>
              <a:ext cx="1417320" cy="923330"/>
            </a:xfrm>
            <a:prstGeom prst="rect">
              <a:avLst/>
            </a:prstGeom>
            <a:noFill/>
          </p:spPr>
          <p:txBody>
            <a:bodyPr wrap="square" rtlCol="0">
              <a:spAutoFit/>
            </a:bodyPr>
            <a:lstStyle/>
            <a:p>
              <a:r>
                <a:rPr kumimoji="1" lang="ja-JP" altLang="en-US" dirty="0"/>
                <a:t>経験値</a:t>
              </a:r>
              <a:endParaRPr kumimoji="1" lang="en-US" altLang="ja-JP" dirty="0"/>
            </a:p>
            <a:p>
              <a:r>
                <a:rPr kumimoji="1" lang="ja-JP" altLang="en-US" dirty="0"/>
                <a:t>すでにできていること</a:t>
              </a:r>
            </a:p>
          </p:txBody>
        </p:sp>
      </p:grpSp>
      <p:grpSp>
        <p:nvGrpSpPr>
          <p:cNvPr id="33" name="グループ化 32">
            <a:extLst>
              <a:ext uri="{FF2B5EF4-FFF2-40B4-BE49-F238E27FC236}">
                <a16:creationId xmlns:a16="http://schemas.microsoft.com/office/drawing/2014/main" id="{D655341F-A58F-41B3-96C5-96D2429820E4}"/>
              </a:ext>
            </a:extLst>
          </p:cNvPr>
          <p:cNvGrpSpPr/>
          <p:nvPr/>
        </p:nvGrpSpPr>
        <p:grpSpPr>
          <a:xfrm>
            <a:off x="2330149" y="3011453"/>
            <a:ext cx="2439436" cy="2286552"/>
            <a:chOff x="2658837" y="2526978"/>
            <a:chExt cx="2986721" cy="2813846"/>
          </a:xfrm>
        </p:grpSpPr>
        <p:grpSp>
          <p:nvGrpSpPr>
            <p:cNvPr id="23" name="グループ化 22">
              <a:extLst>
                <a:ext uri="{FF2B5EF4-FFF2-40B4-BE49-F238E27FC236}">
                  <a16:creationId xmlns:a16="http://schemas.microsoft.com/office/drawing/2014/main" id="{6B1B574D-BA70-4F21-9AAA-F7DEBC206628}"/>
                </a:ext>
              </a:extLst>
            </p:cNvPr>
            <p:cNvGrpSpPr/>
            <p:nvPr/>
          </p:nvGrpSpPr>
          <p:grpSpPr>
            <a:xfrm>
              <a:off x="4097907" y="4211706"/>
              <a:ext cx="1547651" cy="1129118"/>
              <a:chOff x="321912" y="686814"/>
              <a:chExt cx="1501529" cy="1129118"/>
            </a:xfrm>
          </p:grpSpPr>
          <p:sp>
            <p:nvSpPr>
              <p:cNvPr id="24" name="楕円 23">
                <a:extLst>
                  <a:ext uri="{FF2B5EF4-FFF2-40B4-BE49-F238E27FC236}">
                    <a16:creationId xmlns:a16="http://schemas.microsoft.com/office/drawing/2014/main" id="{0F7C71A2-A4E0-42B3-924C-3FD988E17431}"/>
                  </a:ext>
                </a:extLst>
              </p:cNvPr>
              <p:cNvSpPr/>
              <p:nvPr/>
            </p:nvSpPr>
            <p:spPr>
              <a:xfrm>
                <a:off x="321912" y="686814"/>
                <a:ext cx="1501529" cy="11291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C025CD61-8C29-401E-B263-20C6AFD81CCB}"/>
                  </a:ext>
                </a:extLst>
              </p:cNvPr>
              <p:cNvSpPr txBox="1"/>
              <p:nvPr/>
            </p:nvSpPr>
            <p:spPr>
              <a:xfrm>
                <a:off x="581164" y="913387"/>
                <a:ext cx="1227519" cy="795379"/>
              </a:xfrm>
              <a:prstGeom prst="rect">
                <a:avLst/>
              </a:prstGeom>
              <a:noFill/>
            </p:spPr>
            <p:txBody>
              <a:bodyPr wrap="square" rtlCol="0">
                <a:spAutoFit/>
              </a:bodyPr>
              <a:lstStyle/>
              <a:p>
                <a:r>
                  <a:rPr kumimoji="1" lang="ja-JP" altLang="en-US" dirty="0"/>
                  <a:t>新たな出会い</a:t>
                </a:r>
              </a:p>
            </p:txBody>
          </p:sp>
        </p:grpSp>
        <p:grpSp>
          <p:nvGrpSpPr>
            <p:cNvPr id="26" name="グループ化 25">
              <a:extLst>
                <a:ext uri="{FF2B5EF4-FFF2-40B4-BE49-F238E27FC236}">
                  <a16:creationId xmlns:a16="http://schemas.microsoft.com/office/drawing/2014/main" id="{DC8A0F52-B589-49D8-9B30-E6637DE41C48}"/>
                </a:ext>
              </a:extLst>
            </p:cNvPr>
            <p:cNvGrpSpPr/>
            <p:nvPr/>
          </p:nvGrpSpPr>
          <p:grpSpPr>
            <a:xfrm>
              <a:off x="2658837" y="2526978"/>
              <a:ext cx="1836162" cy="1128967"/>
              <a:chOff x="5166069" y="3993525"/>
              <a:chExt cx="1836162" cy="1128967"/>
            </a:xfrm>
          </p:grpSpPr>
          <p:sp>
            <p:nvSpPr>
              <p:cNvPr id="27" name="楕円 26">
                <a:extLst>
                  <a:ext uri="{FF2B5EF4-FFF2-40B4-BE49-F238E27FC236}">
                    <a16:creationId xmlns:a16="http://schemas.microsoft.com/office/drawing/2014/main" id="{6D93EEF4-0074-43CC-B920-CADFC7F981EE}"/>
                  </a:ext>
                </a:extLst>
              </p:cNvPr>
              <p:cNvSpPr/>
              <p:nvPr/>
            </p:nvSpPr>
            <p:spPr>
              <a:xfrm>
                <a:off x="5166069" y="3993525"/>
                <a:ext cx="1521505" cy="11289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7DD8A4A3-C9AD-45AE-9BD0-A267D190CF5D}"/>
                  </a:ext>
                </a:extLst>
              </p:cNvPr>
              <p:cNvSpPr txBox="1"/>
              <p:nvPr/>
            </p:nvSpPr>
            <p:spPr>
              <a:xfrm>
                <a:off x="5295677" y="4370804"/>
                <a:ext cx="1706554" cy="454502"/>
              </a:xfrm>
              <a:prstGeom prst="rect">
                <a:avLst/>
              </a:prstGeom>
              <a:noFill/>
              <a:ln>
                <a:noFill/>
              </a:ln>
            </p:spPr>
            <p:txBody>
              <a:bodyPr wrap="square" rtlCol="0">
                <a:spAutoFit/>
              </a:bodyPr>
              <a:lstStyle/>
              <a:p>
                <a:r>
                  <a:rPr kumimoji="1" lang="ja-JP" altLang="en-US" dirty="0"/>
                  <a:t>試行錯誤</a:t>
                </a:r>
              </a:p>
            </p:txBody>
          </p:sp>
        </p:grpSp>
      </p:grpSp>
      <p:sp>
        <p:nvSpPr>
          <p:cNvPr id="36" name="テキスト ボックス 35">
            <a:extLst>
              <a:ext uri="{FF2B5EF4-FFF2-40B4-BE49-F238E27FC236}">
                <a16:creationId xmlns:a16="http://schemas.microsoft.com/office/drawing/2014/main" id="{58CD4BF2-848E-4A2B-BAB7-EE384AA08B1D}"/>
              </a:ext>
            </a:extLst>
          </p:cNvPr>
          <p:cNvSpPr txBox="1"/>
          <p:nvPr/>
        </p:nvSpPr>
        <p:spPr>
          <a:xfrm>
            <a:off x="1689287" y="6024434"/>
            <a:ext cx="2355287" cy="523220"/>
          </a:xfrm>
          <a:prstGeom prst="rect">
            <a:avLst/>
          </a:prstGeom>
          <a:noFill/>
        </p:spPr>
        <p:txBody>
          <a:bodyPr wrap="square" rtlCol="0">
            <a:spAutoFit/>
          </a:bodyPr>
          <a:lstStyle/>
          <a:p>
            <a:r>
              <a:rPr kumimoji="1" lang="ja-JP" altLang="en-US" sz="2800" dirty="0"/>
              <a:t>幼児期</a:t>
            </a:r>
          </a:p>
        </p:txBody>
      </p:sp>
      <p:sp>
        <p:nvSpPr>
          <p:cNvPr id="169" name="テキスト ボックス 168">
            <a:extLst>
              <a:ext uri="{FF2B5EF4-FFF2-40B4-BE49-F238E27FC236}">
                <a16:creationId xmlns:a16="http://schemas.microsoft.com/office/drawing/2014/main" id="{60FD3F97-C5EF-48BC-B971-E2486A064FD1}"/>
              </a:ext>
            </a:extLst>
          </p:cNvPr>
          <p:cNvSpPr txBox="1"/>
          <p:nvPr/>
        </p:nvSpPr>
        <p:spPr>
          <a:xfrm>
            <a:off x="6426522" y="6223738"/>
            <a:ext cx="2355287" cy="523220"/>
          </a:xfrm>
          <a:prstGeom prst="rect">
            <a:avLst/>
          </a:prstGeom>
          <a:noFill/>
        </p:spPr>
        <p:txBody>
          <a:bodyPr wrap="square" rtlCol="0">
            <a:spAutoFit/>
          </a:bodyPr>
          <a:lstStyle/>
          <a:p>
            <a:r>
              <a:rPr kumimoji="1" lang="ja-JP" altLang="en-US" sz="2800" dirty="0"/>
              <a:t>学童期</a:t>
            </a:r>
          </a:p>
        </p:txBody>
      </p:sp>
      <p:grpSp>
        <p:nvGrpSpPr>
          <p:cNvPr id="2" name="グループ化 1">
            <a:extLst>
              <a:ext uri="{FF2B5EF4-FFF2-40B4-BE49-F238E27FC236}">
                <a16:creationId xmlns:a16="http://schemas.microsoft.com/office/drawing/2014/main" id="{DAC26253-15E5-4553-AABA-79F1F84C678D}"/>
              </a:ext>
            </a:extLst>
          </p:cNvPr>
          <p:cNvGrpSpPr/>
          <p:nvPr/>
        </p:nvGrpSpPr>
        <p:grpSpPr>
          <a:xfrm>
            <a:off x="1469747" y="3784718"/>
            <a:ext cx="1744185" cy="1756715"/>
            <a:chOff x="1469747" y="3784718"/>
            <a:chExt cx="1744185" cy="1756715"/>
          </a:xfrm>
        </p:grpSpPr>
        <p:grpSp>
          <p:nvGrpSpPr>
            <p:cNvPr id="15" name="グループ化 14">
              <a:extLst>
                <a:ext uri="{FF2B5EF4-FFF2-40B4-BE49-F238E27FC236}">
                  <a16:creationId xmlns:a16="http://schemas.microsoft.com/office/drawing/2014/main" id="{112F97F0-4D10-4A3B-A53F-AA7D0951FC1B}"/>
                </a:ext>
              </a:extLst>
            </p:cNvPr>
            <p:cNvGrpSpPr/>
            <p:nvPr/>
          </p:nvGrpSpPr>
          <p:grpSpPr>
            <a:xfrm>
              <a:off x="1469747" y="3784718"/>
              <a:ext cx="1088749" cy="737644"/>
              <a:chOff x="960570" y="1333757"/>
              <a:chExt cx="1319349" cy="1032928"/>
            </a:xfrm>
          </p:grpSpPr>
          <p:sp>
            <p:nvSpPr>
              <p:cNvPr id="9" name="楕円 8">
                <a:extLst>
                  <a:ext uri="{FF2B5EF4-FFF2-40B4-BE49-F238E27FC236}">
                    <a16:creationId xmlns:a16="http://schemas.microsoft.com/office/drawing/2014/main" id="{BE9CDB0F-DD1D-4AB9-99ED-A7300FF1EEAD}"/>
                  </a:ext>
                </a:extLst>
              </p:cNvPr>
              <p:cNvSpPr/>
              <p:nvPr/>
            </p:nvSpPr>
            <p:spPr>
              <a:xfrm>
                <a:off x="960570" y="1333757"/>
                <a:ext cx="1319349" cy="10329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864BF76-8FA5-4F7E-97F6-92A4E4FF0B28}"/>
                  </a:ext>
                </a:extLst>
              </p:cNvPr>
              <p:cNvSpPr txBox="1"/>
              <p:nvPr/>
            </p:nvSpPr>
            <p:spPr>
              <a:xfrm>
                <a:off x="1120997" y="1655189"/>
                <a:ext cx="1069135" cy="517178"/>
              </a:xfrm>
              <a:prstGeom prst="rect">
                <a:avLst/>
              </a:prstGeom>
              <a:noFill/>
            </p:spPr>
            <p:txBody>
              <a:bodyPr wrap="square" rtlCol="0">
                <a:spAutoFit/>
              </a:bodyPr>
              <a:lstStyle/>
              <a:p>
                <a:r>
                  <a:rPr kumimoji="1" lang="ja-JP" altLang="en-US" dirty="0"/>
                  <a:t>出会い</a:t>
                </a:r>
              </a:p>
            </p:txBody>
          </p:sp>
        </p:grpSp>
        <p:grpSp>
          <p:nvGrpSpPr>
            <p:cNvPr id="170" name="グループ化 169">
              <a:extLst>
                <a:ext uri="{FF2B5EF4-FFF2-40B4-BE49-F238E27FC236}">
                  <a16:creationId xmlns:a16="http://schemas.microsoft.com/office/drawing/2014/main" id="{ECB653A8-E5F9-413E-AF92-2B6906C32D0F}"/>
                </a:ext>
              </a:extLst>
            </p:cNvPr>
            <p:cNvGrpSpPr/>
            <p:nvPr/>
          </p:nvGrpSpPr>
          <p:grpSpPr>
            <a:xfrm>
              <a:off x="2036611" y="4751518"/>
              <a:ext cx="1177321" cy="789915"/>
              <a:chOff x="7173967" y="5553318"/>
              <a:chExt cx="1440781" cy="1032928"/>
            </a:xfrm>
          </p:grpSpPr>
          <p:sp>
            <p:nvSpPr>
              <p:cNvPr id="171" name="楕円 170">
                <a:extLst>
                  <a:ext uri="{FF2B5EF4-FFF2-40B4-BE49-F238E27FC236}">
                    <a16:creationId xmlns:a16="http://schemas.microsoft.com/office/drawing/2014/main" id="{EF64FEE7-C1F4-469F-A861-631C1E91AA08}"/>
                  </a:ext>
                </a:extLst>
              </p:cNvPr>
              <p:cNvSpPr/>
              <p:nvPr/>
            </p:nvSpPr>
            <p:spPr>
              <a:xfrm>
                <a:off x="7173967" y="5553318"/>
                <a:ext cx="1319349" cy="10329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テキスト ボックス 171">
                <a:extLst>
                  <a:ext uri="{FF2B5EF4-FFF2-40B4-BE49-F238E27FC236}">
                    <a16:creationId xmlns:a16="http://schemas.microsoft.com/office/drawing/2014/main" id="{43C0FEDC-F8F8-432B-94D5-DF44A64D86F0}"/>
                  </a:ext>
                </a:extLst>
              </p:cNvPr>
              <p:cNvSpPr txBox="1"/>
              <p:nvPr/>
            </p:nvSpPr>
            <p:spPr>
              <a:xfrm>
                <a:off x="7354375" y="5846420"/>
                <a:ext cx="1260373" cy="482955"/>
              </a:xfrm>
              <a:prstGeom prst="rect">
                <a:avLst/>
              </a:prstGeom>
              <a:noFill/>
              <a:ln>
                <a:noFill/>
              </a:ln>
            </p:spPr>
            <p:txBody>
              <a:bodyPr wrap="square" rtlCol="0">
                <a:spAutoFit/>
              </a:bodyPr>
              <a:lstStyle/>
              <a:p>
                <a:r>
                  <a:rPr kumimoji="1" lang="ja-JP" altLang="en-US" dirty="0"/>
                  <a:t>気付き</a:t>
                </a:r>
              </a:p>
            </p:txBody>
          </p:sp>
        </p:grpSp>
      </p:grpSp>
      <p:sp>
        <p:nvSpPr>
          <p:cNvPr id="175" name="テキスト ボックス 174">
            <a:extLst>
              <a:ext uri="{FF2B5EF4-FFF2-40B4-BE49-F238E27FC236}">
                <a16:creationId xmlns:a16="http://schemas.microsoft.com/office/drawing/2014/main" id="{D06261A7-BE54-4CEF-875C-E9C4916A0C8D}"/>
              </a:ext>
            </a:extLst>
          </p:cNvPr>
          <p:cNvSpPr txBox="1"/>
          <p:nvPr/>
        </p:nvSpPr>
        <p:spPr>
          <a:xfrm>
            <a:off x="438911" y="292084"/>
            <a:ext cx="10878747" cy="1077218"/>
          </a:xfrm>
          <a:prstGeom prst="rect">
            <a:avLst/>
          </a:prstGeom>
          <a:noFill/>
        </p:spPr>
        <p:txBody>
          <a:bodyPr wrap="square" rtlCol="0">
            <a:spAutoFit/>
          </a:bodyPr>
          <a:lstStyle/>
          <a:p>
            <a:r>
              <a:rPr kumimoji="1" lang="ja-JP" altLang="en-US" sz="4000" dirty="0"/>
              <a:t>遊びから学習へ</a:t>
            </a:r>
            <a:endParaRPr kumimoji="1" lang="en-US" altLang="ja-JP" sz="4000" dirty="0"/>
          </a:p>
          <a:p>
            <a:r>
              <a:rPr kumimoji="1" lang="ja-JP" altLang="en-US" sz="2400" dirty="0"/>
              <a:t>～</a:t>
            </a:r>
            <a:r>
              <a:rPr kumimoji="1" lang="ja-JP" altLang="en-US" sz="2400" dirty="0" err="1"/>
              <a:t>投げるを</a:t>
            </a:r>
            <a:r>
              <a:rPr kumimoji="1" lang="ja-JP" altLang="en-US" sz="2400" dirty="0"/>
              <a:t>例に～</a:t>
            </a:r>
          </a:p>
        </p:txBody>
      </p:sp>
      <p:grpSp>
        <p:nvGrpSpPr>
          <p:cNvPr id="44" name="グループ化 43">
            <a:extLst>
              <a:ext uri="{FF2B5EF4-FFF2-40B4-BE49-F238E27FC236}">
                <a16:creationId xmlns:a16="http://schemas.microsoft.com/office/drawing/2014/main" id="{4FC56EF7-0435-46A9-AF2D-D420EDC10ED1}"/>
              </a:ext>
            </a:extLst>
          </p:cNvPr>
          <p:cNvGrpSpPr/>
          <p:nvPr/>
        </p:nvGrpSpPr>
        <p:grpSpPr>
          <a:xfrm>
            <a:off x="5923416" y="3215919"/>
            <a:ext cx="2679909" cy="1094140"/>
            <a:chOff x="4861130" y="2384002"/>
            <a:chExt cx="2035125" cy="1094140"/>
          </a:xfrm>
        </p:grpSpPr>
        <p:sp>
          <p:nvSpPr>
            <p:cNvPr id="45" name="楕円 44">
              <a:extLst>
                <a:ext uri="{FF2B5EF4-FFF2-40B4-BE49-F238E27FC236}">
                  <a16:creationId xmlns:a16="http://schemas.microsoft.com/office/drawing/2014/main" id="{2EE4792D-8E6D-4121-B7D6-8A7F6722C29F}"/>
                </a:ext>
              </a:extLst>
            </p:cNvPr>
            <p:cNvSpPr/>
            <p:nvPr/>
          </p:nvSpPr>
          <p:spPr>
            <a:xfrm>
              <a:off x="4861130" y="2384002"/>
              <a:ext cx="2035125" cy="92454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DEFBEC47-CD2B-4D45-AEB1-A93AEC6AADAF}"/>
                </a:ext>
              </a:extLst>
            </p:cNvPr>
            <p:cNvSpPr txBox="1"/>
            <p:nvPr/>
          </p:nvSpPr>
          <p:spPr>
            <a:xfrm>
              <a:off x="4992510" y="2647145"/>
              <a:ext cx="1837187" cy="830997"/>
            </a:xfrm>
            <a:prstGeom prst="rect">
              <a:avLst/>
            </a:prstGeom>
            <a:noFill/>
            <a:ln>
              <a:noFill/>
            </a:ln>
          </p:spPr>
          <p:txBody>
            <a:bodyPr wrap="square" rtlCol="0">
              <a:spAutoFit/>
            </a:bodyPr>
            <a:lstStyle/>
            <a:p>
              <a:r>
                <a:rPr kumimoji="1" lang="ja-JP" altLang="en-US" sz="2400" dirty="0"/>
                <a:t>知識・技能向上</a:t>
              </a:r>
            </a:p>
          </p:txBody>
        </p:sp>
      </p:grpSp>
      <p:grpSp>
        <p:nvGrpSpPr>
          <p:cNvPr id="11" name="グループ化 10">
            <a:extLst>
              <a:ext uri="{FF2B5EF4-FFF2-40B4-BE49-F238E27FC236}">
                <a16:creationId xmlns:a16="http://schemas.microsoft.com/office/drawing/2014/main" id="{320CC1B3-EA2D-4CBD-B0E8-116270D2F661}"/>
              </a:ext>
            </a:extLst>
          </p:cNvPr>
          <p:cNvGrpSpPr/>
          <p:nvPr/>
        </p:nvGrpSpPr>
        <p:grpSpPr>
          <a:xfrm>
            <a:off x="4778557" y="1573587"/>
            <a:ext cx="2035125" cy="924545"/>
            <a:chOff x="4617044" y="1873420"/>
            <a:chExt cx="2035125" cy="924545"/>
          </a:xfrm>
        </p:grpSpPr>
        <p:sp>
          <p:nvSpPr>
            <p:cNvPr id="47" name="楕円 46">
              <a:extLst>
                <a:ext uri="{FF2B5EF4-FFF2-40B4-BE49-F238E27FC236}">
                  <a16:creationId xmlns:a16="http://schemas.microsoft.com/office/drawing/2014/main" id="{F5569737-2748-4B8D-AA4B-E0A6CDA4C759}"/>
                </a:ext>
              </a:extLst>
            </p:cNvPr>
            <p:cNvSpPr/>
            <p:nvPr/>
          </p:nvSpPr>
          <p:spPr>
            <a:xfrm>
              <a:off x="4617044" y="1873420"/>
              <a:ext cx="2035125" cy="92454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8C799348-49FC-4667-A861-54EE6B0DBF84}"/>
                </a:ext>
              </a:extLst>
            </p:cNvPr>
            <p:cNvSpPr txBox="1"/>
            <p:nvPr/>
          </p:nvSpPr>
          <p:spPr>
            <a:xfrm>
              <a:off x="4925462" y="2112510"/>
              <a:ext cx="1640236" cy="461665"/>
            </a:xfrm>
            <a:prstGeom prst="rect">
              <a:avLst/>
            </a:prstGeom>
            <a:noFill/>
            <a:ln>
              <a:noFill/>
            </a:ln>
          </p:spPr>
          <p:txBody>
            <a:bodyPr wrap="square" rtlCol="0">
              <a:spAutoFit/>
            </a:bodyPr>
            <a:lstStyle/>
            <a:p>
              <a:r>
                <a:rPr kumimoji="1" lang="ja-JP" altLang="en-US" sz="2400" dirty="0"/>
                <a:t>目的意識</a:t>
              </a:r>
            </a:p>
          </p:txBody>
        </p:sp>
      </p:grpSp>
      <p:grpSp>
        <p:nvGrpSpPr>
          <p:cNvPr id="14" name="グループ化 13">
            <a:extLst>
              <a:ext uri="{FF2B5EF4-FFF2-40B4-BE49-F238E27FC236}">
                <a16:creationId xmlns:a16="http://schemas.microsoft.com/office/drawing/2014/main" id="{D3B8D3E9-0FFD-4B24-AE61-74185761BD99}"/>
              </a:ext>
            </a:extLst>
          </p:cNvPr>
          <p:cNvGrpSpPr/>
          <p:nvPr/>
        </p:nvGrpSpPr>
        <p:grpSpPr>
          <a:xfrm>
            <a:off x="135733" y="1977378"/>
            <a:ext cx="2150844" cy="1693487"/>
            <a:chOff x="135733" y="1977378"/>
            <a:chExt cx="2150844" cy="1693487"/>
          </a:xfrm>
        </p:grpSpPr>
        <p:pic>
          <p:nvPicPr>
            <p:cNvPr id="176" name="図 175">
              <a:extLst>
                <a:ext uri="{FF2B5EF4-FFF2-40B4-BE49-F238E27FC236}">
                  <a16:creationId xmlns:a16="http://schemas.microsoft.com/office/drawing/2014/main" id="{6CE223BD-F8F7-4AEF-81E6-BD4E30B8018C}"/>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7400" y="1977378"/>
              <a:ext cx="1812158" cy="1352306"/>
            </a:xfrm>
            <a:prstGeom prst="rect">
              <a:avLst/>
            </a:prstGeom>
            <a:noFill/>
            <a:ln>
              <a:noFill/>
            </a:ln>
          </p:spPr>
        </p:pic>
        <p:sp>
          <p:nvSpPr>
            <p:cNvPr id="12" name="テキスト ボックス 11">
              <a:extLst>
                <a:ext uri="{FF2B5EF4-FFF2-40B4-BE49-F238E27FC236}">
                  <a16:creationId xmlns:a16="http://schemas.microsoft.com/office/drawing/2014/main" id="{4316E9EB-D87A-4281-BC80-B7E6A64B4997}"/>
                </a:ext>
              </a:extLst>
            </p:cNvPr>
            <p:cNvSpPr txBox="1"/>
            <p:nvPr/>
          </p:nvSpPr>
          <p:spPr>
            <a:xfrm>
              <a:off x="135733" y="3363088"/>
              <a:ext cx="2150844" cy="307777"/>
            </a:xfrm>
            <a:prstGeom prst="rect">
              <a:avLst/>
            </a:prstGeom>
            <a:noFill/>
          </p:spPr>
          <p:txBody>
            <a:bodyPr wrap="square" rtlCol="0">
              <a:spAutoFit/>
            </a:bodyPr>
            <a:lstStyle/>
            <a:p>
              <a:r>
                <a:rPr kumimoji="1" lang="ja-JP" altLang="en-US" sz="1400" dirty="0"/>
                <a:t>ドングリロケット発射！</a:t>
              </a:r>
            </a:p>
          </p:txBody>
        </p:sp>
      </p:grpSp>
      <p:grpSp>
        <p:nvGrpSpPr>
          <p:cNvPr id="16" name="グループ化 15">
            <a:extLst>
              <a:ext uri="{FF2B5EF4-FFF2-40B4-BE49-F238E27FC236}">
                <a16:creationId xmlns:a16="http://schemas.microsoft.com/office/drawing/2014/main" id="{0ACF70A5-49D1-47BC-AB2E-7CE0258BB792}"/>
              </a:ext>
            </a:extLst>
          </p:cNvPr>
          <p:cNvGrpSpPr/>
          <p:nvPr/>
        </p:nvGrpSpPr>
        <p:grpSpPr>
          <a:xfrm>
            <a:off x="3139082" y="5349896"/>
            <a:ext cx="2973243" cy="1519094"/>
            <a:chOff x="3139082" y="5349896"/>
            <a:chExt cx="2973243" cy="1519094"/>
          </a:xfrm>
        </p:grpSpPr>
        <p:pic>
          <p:nvPicPr>
            <p:cNvPr id="177" name="図 176">
              <a:extLst>
                <a:ext uri="{FF2B5EF4-FFF2-40B4-BE49-F238E27FC236}">
                  <a16:creationId xmlns:a16="http://schemas.microsoft.com/office/drawing/2014/main" id="{2001E75A-DA48-4B7F-9ABF-8043C0EBE3B9}"/>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3323318" y="5349896"/>
              <a:ext cx="1899267" cy="1187406"/>
            </a:xfrm>
            <a:prstGeom prst="rect">
              <a:avLst/>
            </a:prstGeom>
            <a:noFill/>
            <a:ln>
              <a:noFill/>
            </a:ln>
          </p:spPr>
        </p:pic>
        <p:sp>
          <p:nvSpPr>
            <p:cNvPr id="49" name="テキスト ボックス 48">
              <a:extLst>
                <a:ext uri="{FF2B5EF4-FFF2-40B4-BE49-F238E27FC236}">
                  <a16:creationId xmlns:a16="http://schemas.microsoft.com/office/drawing/2014/main" id="{5500742A-D779-49CA-ACC0-5614BD4C3D72}"/>
                </a:ext>
              </a:extLst>
            </p:cNvPr>
            <p:cNvSpPr txBox="1"/>
            <p:nvPr/>
          </p:nvSpPr>
          <p:spPr>
            <a:xfrm>
              <a:off x="3139082" y="6561213"/>
              <a:ext cx="2973243" cy="307777"/>
            </a:xfrm>
            <a:prstGeom prst="rect">
              <a:avLst/>
            </a:prstGeom>
            <a:noFill/>
          </p:spPr>
          <p:txBody>
            <a:bodyPr wrap="square" rtlCol="0">
              <a:spAutoFit/>
            </a:bodyPr>
            <a:lstStyle/>
            <a:p>
              <a:r>
                <a:rPr kumimoji="1" lang="ja-JP" altLang="en-US" sz="1400" dirty="0"/>
                <a:t>壁の向こうになげるには？</a:t>
              </a:r>
            </a:p>
          </p:txBody>
        </p:sp>
      </p:grpSp>
      <p:grpSp>
        <p:nvGrpSpPr>
          <p:cNvPr id="18" name="グループ化 17">
            <a:extLst>
              <a:ext uri="{FF2B5EF4-FFF2-40B4-BE49-F238E27FC236}">
                <a16:creationId xmlns:a16="http://schemas.microsoft.com/office/drawing/2014/main" id="{87DD2826-3F88-4569-A9E6-F0EDFA1CC156}"/>
              </a:ext>
            </a:extLst>
          </p:cNvPr>
          <p:cNvGrpSpPr/>
          <p:nvPr/>
        </p:nvGrpSpPr>
        <p:grpSpPr>
          <a:xfrm>
            <a:off x="875338" y="1463760"/>
            <a:ext cx="3324863" cy="934929"/>
            <a:chOff x="875338" y="1463761"/>
            <a:chExt cx="2695117" cy="880242"/>
          </a:xfrm>
        </p:grpSpPr>
        <p:sp>
          <p:nvSpPr>
            <p:cNvPr id="13" name="正方形/長方形 12">
              <a:extLst>
                <a:ext uri="{FF2B5EF4-FFF2-40B4-BE49-F238E27FC236}">
                  <a16:creationId xmlns:a16="http://schemas.microsoft.com/office/drawing/2014/main" id="{0EA05E04-9EA1-401D-8311-3F8DD4AB7A42}"/>
                </a:ext>
              </a:extLst>
            </p:cNvPr>
            <p:cNvSpPr/>
            <p:nvPr/>
          </p:nvSpPr>
          <p:spPr>
            <a:xfrm>
              <a:off x="875338" y="1463761"/>
              <a:ext cx="2630251" cy="449811"/>
            </a:xfrm>
            <a:prstGeom prst="rect">
              <a:avLst/>
            </a:prstGeom>
            <a:solidFill>
              <a:schemeClr val="bg1"/>
            </a:solidFill>
            <a:ln w="3492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704CD57D-7117-4189-953D-5752265DCB6E}"/>
                </a:ext>
              </a:extLst>
            </p:cNvPr>
            <p:cNvSpPr txBox="1"/>
            <p:nvPr/>
          </p:nvSpPr>
          <p:spPr>
            <a:xfrm>
              <a:off x="1034921" y="1500127"/>
              <a:ext cx="2535534" cy="843876"/>
            </a:xfrm>
            <a:prstGeom prst="rect">
              <a:avLst/>
            </a:prstGeom>
            <a:noFill/>
          </p:spPr>
          <p:txBody>
            <a:bodyPr wrap="square" rtlCol="0">
              <a:spAutoFit/>
            </a:bodyPr>
            <a:lstStyle/>
            <a:p>
              <a:r>
                <a:rPr kumimoji="1" lang="ja-JP" altLang="en-US" sz="2400" b="1" dirty="0">
                  <a:solidFill>
                    <a:srgbClr val="FF0000"/>
                  </a:solidFill>
                </a:rPr>
                <a:t>投げるって面白い！</a:t>
              </a:r>
            </a:p>
          </p:txBody>
        </p:sp>
      </p:grpSp>
      <p:grpSp>
        <p:nvGrpSpPr>
          <p:cNvPr id="17" name="グループ化 16">
            <a:extLst>
              <a:ext uri="{FF2B5EF4-FFF2-40B4-BE49-F238E27FC236}">
                <a16:creationId xmlns:a16="http://schemas.microsoft.com/office/drawing/2014/main" id="{2944D1E8-81A3-40EE-8340-64CD5394429D}"/>
              </a:ext>
            </a:extLst>
          </p:cNvPr>
          <p:cNvGrpSpPr/>
          <p:nvPr/>
        </p:nvGrpSpPr>
        <p:grpSpPr>
          <a:xfrm>
            <a:off x="3221840" y="2627846"/>
            <a:ext cx="2973243" cy="1624169"/>
            <a:chOff x="3221840" y="2627846"/>
            <a:chExt cx="2973243" cy="1624169"/>
          </a:xfrm>
        </p:grpSpPr>
        <p:pic>
          <p:nvPicPr>
            <p:cNvPr id="178" name="図 177">
              <a:extLst>
                <a:ext uri="{FF2B5EF4-FFF2-40B4-BE49-F238E27FC236}">
                  <a16:creationId xmlns:a16="http://schemas.microsoft.com/office/drawing/2014/main" id="{1C38875C-319B-4DD0-8ABA-B5E2CF17A095}"/>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27414" y="2627846"/>
              <a:ext cx="1787108" cy="1299892"/>
            </a:xfrm>
            <a:prstGeom prst="rect">
              <a:avLst/>
            </a:prstGeom>
            <a:noFill/>
            <a:ln>
              <a:noFill/>
            </a:ln>
          </p:spPr>
        </p:pic>
        <p:sp>
          <p:nvSpPr>
            <p:cNvPr id="50" name="テキスト ボックス 49">
              <a:extLst>
                <a:ext uri="{FF2B5EF4-FFF2-40B4-BE49-F238E27FC236}">
                  <a16:creationId xmlns:a16="http://schemas.microsoft.com/office/drawing/2014/main" id="{53AEE223-1866-434B-9FED-9F614A93D751}"/>
                </a:ext>
              </a:extLst>
            </p:cNvPr>
            <p:cNvSpPr txBox="1"/>
            <p:nvPr/>
          </p:nvSpPr>
          <p:spPr>
            <a:xfrm>
              <a:off x="3221840" y="3944238"/>
              <a:ext cx="2973243" cy="307777"/>
            </a:xfrm>
            <a:prstGeom prst="rect">
              <a:avLst/>
            </a:prstGeom>
            <a:noFill/>
          </p:spPr>
          <p:txBody>
            <a:bodyPr wrap="square" rtlCol="0">
              <a:spAutoFit/>
            </a:bodyPr>
            <a:lstStyle/>
            <a:p>
              <a:r>
                <a:rPr kumimoji="1" lang="ja-JP" altLang="en-US" sz="1400" dirty="0"/>
                <a:t>コートドッジボールをしよう！</a:t>
              </a:r>
            </a:p>
          </p:txBody>
        </p:sp>
      </p:grpSp>
      <p:grpSp>
        <p:nvGrpSpPr>
          <p:cNvPr id="21" name="グループ化 20">
            <a:extLst>
              <a:ext uri="{FF2B5EF4-FFF2-40B4-BE49-F238E27FC236}">
                <a16:creationId xmlns:a16="http://schemas.microsoft.com/office/drawing/2014/main" id="{0479D227-5E5A-46B9-97F5-A14ABFB8F5BB}"/>
              </a:ext>
            </a:extLst>
          </p:cNvPr>
          <p:cNvGrpSpPr/>
          <p:nvPr/>
        </p:nvGrpSpPr>
        <p:grpSpPr>
          <a:xfrm>
            <a:off x="4257507" y="735298"/>
            <a:ext cx="4569965" cy="555883"/>
            <a:chOff x="4300888" y="704068"/>
            <a:chExt cx="4569965" cy="555883"/>
          </a:xfrm>
        </p:grpSpPr>
        <p:sp>
          <p:nvSpPr>
            <p:cNvPr id="51" name="正方形/長方形 50">
              <a:extLst>
                <a:ext uri="{FF2B5EF4-FFF2-40B4-BE49-F238E27FC236}">
                  <a16:creationId xmlns:a16="http://schemas.microsoft.com/office/drawing/2014/main" id="{C7B6D5A5-ED32-409B-9279-C670EA978BDD}"/>
                </a:ext>
              </a:extLst>
            </p:cNvPr>
            <p:cNvSpPr/>
            <p:nvPr/>
          </p:nvSpPr>
          <p:spPr>
            <a:xfrm>
              <a:off x="4300888" y="704068"/>
              <a:ext cx="4502052" cy="527581"/>
            </a:xfrm>
            <a:prstGeom prst="rect">
              <a:avLst/>
            </a:prstGeom>
            <a:solidFill>
              <a:schemeClr val="bg1"/>
            </a:solidFill>
            <a:ln w="349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9" name="テキスト ボックス 178">
              <a:extLst>
                <a:ext uri="{FF2B5EF4-FFF2-40B4-BE49-F238E27FC236}">
                  <a16:creationId xmlns:a16="http://schemas.microsoft.com/office/drawing/2014/main" id="{4F010B13-7C6B-4144-9BD4-799335AE697E}"/>
                </a:ext>
              </a:extLst>
            </p:cNvPr>
            <p:cNvSpPr txBox="1"/>
            <p:nvPr/>
          </p:nvSpPr>
          <p:spPr>
            <a:xfrm>
              <a:off x="4409068" y="798286"/>
              <a:ext cx="4461785" cy="461665"/>
            </a:xfrm>
            <a:prstGeom prst="rect">
              <a:avLst/>
            </a:prstGeom>
            <a:noFill/>
          </p:spPr>
          <p:txBody>
            <a:bodyPr wrap="square" rtlCol="0">
              <a:spAutoFit/>
            </a:bodyPr>
            <a:lstStyle/>
            <a:p>
              <a:r>
                <a:rPr kumimoji="1" lang="ja-JP" altLang="en-US" sz="2400" b="1" dirty="0">
                  <a:solidFill>
                    <a:schemeClr val="accent5">
                      <a:lumMod val="50000"/>
                    </a:schemeClr>
                  </a:solidFill>
                </a:rPr>
                <a:t>もっと上手に投げるためには</a:t>
              </a:r>
              <a:r>
                <a:rPr kumimoji="1" lang="en-US" altLang="ja-JP" sz="2400" b="1" dirty="0">
                  <a:solidFill>
                    <a:schemeClr val="accent5">
                      <a:lumMod val="50000"/>
                    </a:schemeClr>
                  </a:solidFill>
                </a:rPr>
                <a:t>…</a:t>
              </a:r>
              <a:endParaRPr kumimoji="1" lang="ja-JP" altLang="en-US" sz="2400" b="1" dirty="0">
                <a:solidFill>
                  <a:schemeClr val="accent5">
                    <a:lumMod val="50000"/>
                  </a:schemeClr>
                </a:solidFill>
              </a:endParaRPr>
            </a:p>
          </p:txBody>
        </p:sp>
      </p:grpSp>
      <p:grpSp>
        <p:nvGrpSpPr>
          <p:cNvPr id="20" name="グループ化 19">
            <a:extLst>
              <a:ext uri="{FF2B5EF4-FFF2-40B4-BE49-F238E27FC236}">
                <a16:creationId xmlns:a16="http://schemas.microsoft.com/office/drawing/2014/main" id="{AA7F8092-912F-4430-BE28-AD1BE9FB2459}"/>
              </a:ext>
            </a:extLst>
          </p:cNvPr>
          <p:cNvGrpSpPr/>
          <p:nvPr/>
        </p:nvGrpSpPr>
        <p:grpSpPr>
          <a:xfrm>
            <a:off x="6861219" y="1333757"/>
            <a:ext cx="2365856" cy="1920142"/>
            <a:chOff x="6861219" y="1333757"/>
            <a:chExt cx="2365856" cy="1920142"/>
          </a:xfrm>
        </p:grpSpPr>
        <p:pic>
          <p:nvPicPr>
            <p:cNvPr id="10" name="図 9">
              <a:extLst>
                <a:ext uri="{FF2B5EF4-FFF2-40B4-BE49-F238E27FC236}">
                  <a16:creationId xmlns:a16="http://schemas.microsoft.com/office/drawing/2014/main" id="{1520D127-03E7-4B26-BCAF-3718231500D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60391" y="1333757"/>
              <a:ext cx="2058468" cy="1583657"/>
            </a:xfrm>
            <a:prstGeom prst="rect">
              <a:avLst/>
            </a:prstGeom>
          </p:spPr>
        </p:pic>
        <p:sp>
          <p:nvSpPr>
            <p:cNvPr id="52" name="テキスト ボックス 51">
              <a:extLst>
                <a:ext uri="{FF2B5EF4-FFF2-40B4-BE49-F238E27FC236}">
                  <a16:creationId xmlns:a16="http://schemas.microsoft.com/office/drawing/2014/main" id="{ECB69885-637C-4DCB-88C7-8D4041FDE412}"/>
                </a:ext>
              </a:extLst>
            </p:cNvPr>
            <p:cNvSpPr txBox="1"/>
            <p:nvPr/>
          </p:nvSpPr>
          <p:spPr>
            <a:xfrm>
              <a:off x="6861219" y="2946122"/>
              <a:ext cx="2365856" cy="307777"/>
            </a:xfrm>
            <a:prstGeom prst="rect">
              <a:avLst/>
            </a:prstGeom>
            <a:noFill/>
          </p:spPr>
          <p:txBody>
            <a:bodyPr wrap="square" rtlCol="0">
              <a:spAutoFit/>
            </a:bodyPr>
            <a:lstStyle/>
            <a:p>
              <a:r>
                <a:rPr kumimoji="1" lang="ja-JP" altLang="en-US" sz="1400" dirty="0"/>
                <a:t>姿勢はこうするといいよ！</a:t>
              </a:r>
            </a:p>
          </p:txBody>
        </p:sp>
      </p:grpSp>
      <p:grpSp>
        <p:nvGrpSpPr>
          <p:cNvPr id="19" name="グループ化 18">
            <a:extLst>
              <a:ext uri="{FF2B5EF4-FFF2-40B4-BE49-F238E27FC236}">
                <a16:creationId xmlns:a16="http://schemas.microsoft.com/office/drawing/2014/main" id="{8D257B4C-D1A0-499A-916F-F123138097F1}"/>
              </a:ext>
            </a:extLst>
          </p:cNvPr>
          <p:cNvGrpSpPr/>
          <p:nvPr/>
        </p:nvGrpSpPr>
        <p:grpSpPr>
          <a:xfrm>
            <a:off x="5619791" y="4198928"/>
            <a:ext cx="2973243" cy="1900198"/>
            <a:chOff x="5619791" y="4198928"/>
            <a:chExt cx="2973243" cy="1900198"/>
          </a:xfrm>
        </p:grpSpPr>
        <p:pic>
          <p:nvPicPr>
            <p:cNvPr id="3" name="図 2">
              <a:extLst>
                <a:ext uri="{FF2B5EF4-FFF2-40B4-BE49-F238E27FC236}">
                  <a16:creationId xmlns:a16="http://schemas.microsoft.com/office/drawing/2014/main" id="{A4CFC03C-CBD9-4D80-8D3D-CA08F103C1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53683" y="4198928"/>
              <a:ext cx="2118544" cy="1575653"/>
            </a:xfrm>
            <a:prstGeom prst="rect">
              <a:avLst/>
            </a:prstGeom>
          </p:spPr>
        </p:pic>
        <p:sp>
          <p:nvSpPr>
            <p:cNvPr id="53" name="テキスト ボックス 52">
              <a:extLst>
                <a:ext uri="{FF2B5EF4-FFF2-40B4-BE49-F238E27FC236}">
                  <a16:creationId xmlns:a16="http://schemas.microsoft.com/office/drawing/2014/main" id="{5B739352-C0C7-425C-8B4C-97912519D3CF}"/>
                </a:ext>
              </a:extLst>
            </p:cNvPr>
            <p:cNvSpPr txBox="1"/>
            <p:nvPr/>
          </p:nvSpPr>
          <p:spPr>
            <a:xfrm>
              <a:off x="5619791" y="5791349"/>
              <a:ext cx="2973243" cy="307777"/>
            </a:xfrm>
            <a:prstGeom prst="rect">
              <a:avLst/>
            </a:prstGeom>
            <a:noFill/>
          </p:spPr>
          <p:txBody>
            <a:bodyPr wrap="square" rtlCol="0">
              <a:spAutoFit/>
            </a:bodyPr>
            <a:lstStyle/>
            <a:p>
              <a:r>
                <a:rPr kumimoji="1" lang="ja-JP" altLang="en-US" sz="1400" dirty="0"/>
                <a:t>こうやって投げるといいと思う！</a:t>
              </a:r>
            </a:p>
          </p:txBody>
        </p:sp>
      </p:grpSp>
    </p:spTree>
    <p:extLst>
      <p:ext uri="{BB962C8B-B14F-4D97-AF65-F5344CB8AC3E}">
        <p14:creationId xmlns:p14="http://schemas.microsoft.com/office/powerpoint/2010/main" val="274818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wipe(left)">
                                      <p:cBhvr>
                                        <p:cTn id="59" dur="500"/>
                                        <p:tgtEl>
                                          <p:spTgt spid="17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68"/>
                                        </p:tgtEl>
                                        <p:attrNameLst>
                                          <p:attrName>style.visibility</p:attrName>
                                        </p:attrNameLst>
                                      </p:cBhvr>
                                      <p:to>
                                        <p:strVal val="visible"/>
                                      </p:to>
                                    </p:set>
                                    <p:animEffect transition="in" filter="wipe(left)">
                                      <p:cBhvr>
                                        <p:cTn id="63" dur="500"/>
                                        <p:tgtEl>
                                          <p:spTgt spid="168"/>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wipe(left)">
                                      <p:cBhvr>
                                        <p:cTn id="67" dur="500"/>
                                        <p:tgtEl>
                                          <p:spTgt spid="17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9"/>
                                        </p:tgtEl>
                                        <p:attrNameLst>
                                          <p:attrName>style.visibility</p:attrName>
                                        </p:attrNameLst>
                                      </p:cBhvr>
                                      <p:to>
                                        <p:strVal val="visible"/>
                                      </p:to>
                                    </p:set>
                                    <p:animEffect transition="in" filter="fade">
                                      <p:cBhvr>
                                        <p:cTn id="70" dur="500"/>
                                        <p:tgtEl>
                                          <p:spTgt spid="16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par>
                                <p:cTn id="81" presetID="10" presetClass="entr" presetSubtype="0" fill="hold"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68" grpId="0" animBg="1"/>
      <p:bldP spid="174" grpId="0" animBg="1"/>
      <p:bldP spid="7" grpId="0" animBg="1"/>
      <p:bldP spid="6" grpId="0" animBg="1"/>
      <p:bldP spid="36" grpId="0"/>
      <p:bldP spid="16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楕円 60">
            <a:extLst>
              <a:ext uri="{FF2B5EF4-FFF2-40B4-BE49-F238E27FC236}">
                <a16:creationId xmlns:a16="http://schemas.microsoft.com/office/drawing/2014/main" id="{C1CACBF3-2087-4A05-A650-BB5174D4268B}"/>
              </a:ext>
            </a:extLst>
          </p:cNvPr>
          <p:cNvSpPr/>
          <p:nvPr/>
        </p:nvSpPr>
        <p:spPr>
          <a:xfrm rot="20770323">
            <a:off x="2260021" y="216871"/>
            <a:ext cx="9960205" cy="6258304"/>
          </a:xfrm>
          <a:prstGeom prst="ellipse">
            <a:avLst/>
          </a:prstGeom>
          <a:solidFill>
            <a:srgbClr val="B17E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3" name="楕円 172">
            <a:extLst>
              <a:ext uri="{FF2B5EF4-FFF2-40B4-BE49-F238E27FC236}">
                <a16:creationId xmlns:a16="http://schemas.microsoft.com/office/drawing/2014/main" id="{658450F9-DC44-40B8-9ABD-5A2FDCF0FE5F}"/>
              </a:ext>
            </a:extLst>
          </p:cNvPr>
          <p:cNvSpPr/>
          <p:nvPr/>
        </p:nvSpPr>
        <p:spPr>
          <a:xfrm rot="20699389">
            <a:off x="2431919" y="471961"/>
            <a:ext cx="8239990" cy="6064532"/>
          </a:xfrm>
          <a:prstGeom prst="ellipse">
            <a:avLst/>
          </a:prstGeom>
          <a:solidFill>
            <a:srgbClr val="46BA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8" name="楕円 167">
            <a:extLst>
              <a:ext uri="{FF2B5EF4-FFF2-40B4-BE49-F238E27FC236}">
                <a16:creationId xmlns:a16="http://schemas.microsoft.com/office/drawing/2014/main" id="{0CCEBC13-1754-4594-A4BA-3B1614FD3751}"/>
              </a:ext>
            </a:extLst>
          </p:cNvPr>
          <p:cNvSpPr/>
          <p:nvPr/>
        </p:nvSpPr>
        <p:spPr>
          <a:xfrm rot="20712580">
            <a:off x="2368547" y="1319710"/>
            <a:ext cx="6456461" cy="4916973"/>
          </a:xfrm>
          <a:prstGeom prst="ellipse">
            <a:avLst/>
          </a:prstGeom>
          <a:solidFill>
            <a:srgbClr val="95F6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4" name="楕円 173">
            <a:extLst>
              <a:ext uri="{FF2B5EF4-FFF2-40B4-BE49-F238E27FC236}">
                <a16:creationId xmlns:a16="http://schemas.microsoft.com/office/drawing/2014/main" id="{C7CA9DCF-C1AE-4FCE-A53E-DB5479A61D65}"/>
              </a:ext>
            </a:extLst>
          </p:cNvPr>
          <p:cNvSpPr/>
          <p:nvPr/>
        </p:nvSpPr>
        <p:spPr>
          <a:xfrm rot="20712580">
            <a:off x="2323714" y="1975594"/>
            <a:ext cx="4928728" cy="3998846"/>
          </a:xfrm>
          <a:prstGeom prst="ellipse">
            <a:avLst/>
          </a:prstGeom>
          <a:solidFill>
            <a:srgbClr val="C0FA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A88D9A97-CD8A-4A43-85FB-9D5348EAA290}"/>
              </a:ext>
            </a:extLst>
          </p:cNvPr>
          <p:cNvSpPr/>
          <p:nvPr/>
        </p:nvSpPr>
        <p:spPr>
          <a:xfrm rot="20464550">
            <a:off x="190491" y="2482223"/>
            <a:ext cx="5327455" cy="4040394"/>
          </a:xfrm>
          <a:prstGeom prst="ellipse">
            <a:avLst/>
          </a:prstGeom>
          <a:solidFill>
            <a:srgbClr val="FFE1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楕円 5">
            <a:extLst>
              <a:ext uri="{FF2B5EF4-FFF2-40B4-BE49-F238E27FC236}">
                <a16:creationId xmlns:a16="http://schemas.microsoft.com/office/drawing/2014/main" id="{30FEEB53-E2F0-4F15-B640-ACDFA5817D10}"/>
              </a:ext>
            </a:extLst>
          </p:cNvPr>
          <p:cNvSpPr/>
          <p:nvPr/>
        </p:nvSpPr>
        <p:spPr>
          <a:xfrm rot="20792152">
            <a:off x="253352" y="3618276"/>
            <a:ext cx="3431928" cy="2353746"/>
          </a:xfrm>
          <a:prstGeom prst="ellipse">
            <a:avLst/>
          </a:prstGeom>
          <a:solidFill>
            <a:srgbClr val="FFC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A0177A8C-DF0C-4F8B-B974-0A2CD3D63AF0}"/>
              </a:ext>
            </a:extLst>
          </p:cNvPr>
          <p:cNvGrpSpPr/>
          <p:nvPr/>
        </p:nvGrpSpPr>
        <p:grpSpPr>
          <a:xfrm>
            <a:off x="244916" y="4392075"/>
            <a:ext cx="1737360" cy="1293223"/>
            <a:chOff x="573772" y="4295348"/>
            <a:chExt cx="1737360" cy="1293223"/>
          </a:xfrm>
        </p:grpSpPr>
        <p:sp>
          <p:nvSpPr>
            <p:cNvPr id="4" name="楕円 3">
              <a:extLst>
                <a:ext uri="{FF2B5EF4-FFF2-40B4-BE49-F238E27FC236}">
                  <a16:creationId xmlns:a16="http://schemas.microsoft.com/office/drawing/2014/main" id="{5E285754-C445-475F-9BA9-28C659B20074}"/>
                </a:ext>
              </a:extLst>
            </p:cNvPr>
            <p:cNvSpPr/>
            <p:nvPr/>
          </p:nvSpPr>
          <p:spPr>
            <a:xfrm rot="20671635">
              <a:off x="573772" y="4295348"/>
              <a:ext cx="1737360" cy="1293223"/>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9A9591E-8699-4083-825D-8D4B927D1A72}"/>
                </a:ext>
              </a:extLst>
            </p:cNvPr>
            <p:cNvSpPr txBox="1"/>
            <p:nvPr/>
          </p:nvSpPr>
          <p:spPr>
            <a:xfrm>
              <a:off x="733792" y="4502419"/>
              <a:ext cx="1417320" cy="923330"/>
            </a:xfrm>
            <a:prstGeom prst="rect">
              <a:avLst/>
            </a:prstGeom>
            <a:noFill/>
          </p:spPr>
          <p:txBody>
            <a:bodyPr wrap="square" rtlCol="0">
              <a:spAutoFit/>
            </a:bodyPr>
            <a:lstStyle/>
            <a:p>
              <a:r>
                <a:rPr kumimoji="1" lang="ja-JP" altLang="en-US" dirty="0"/>
                <a:t>経験値</a:t>
              </a:r>
              <a:endParaRPr kumimoji="1" lang="en-US" altLang="ja-JP" dirty="0"/>
            </a:p>
            <a:p>
              <a:r>
                <a:rPr kumimoji="1" lang="ja-JP" altLang="en-US" dirty="0"/>
                <a:t>すでにできていること</a:t>
              </a:r>
            </a:p>
          </p:txBody>
        </p:sp>
      </p:grpSp>
      <p:grpSp>
        <p:nvGrpSpPr>
          <p:cNvPr id="33" name="グループ化 32">
            <a:extLst>
              <a:ext uri="{FF2B5EF4-FFF2-40B4-BE49-F238E27FC236}">
                <a16:creationId xmlns:a16="http://schemas.microsoft.com/office/drawing/2014/main" id="{D655341F-A58F-41B3-96C5-96D2429820E4}"/>
              </a:ext>
            </a:extLst>
          </p:cNvPr>
          <p:cNvGrpSpPr/>
          <p:nvPr/>
        </p:nvGrpSpPr>
        <p:grpSpPr>
          <a:xfrm>
            <a:off x="2330149" y="3011453"/>
            <a:ext cx="2439436" cy="2286552"/>
            <a:chOff x="2658837" y="2526978"/>
            <a:chExt cx="2986721" cy="2813846"/>
          </a:xfrm>
        </p:grpSpPr>
        <p:grpSp>
          <p:nvGrpSpPr>
            <p:cNvPr id="23" name="グループ化 22">
              <a:extLst>
                <a:ext uri="{FF2B5EF4-FFF2-40B4-BE49-F238E27FC236}">
                  <a16:creationId xmlns:a16="http://schemas.microsoft.com/office/drawing/2014/main" id="{6B1B574D-BA70-4F21-9AAA-F7DEBC206628}"/>
                </a:ext>
              </a:extLst>
            </p:cNvPr>
            <p:cNvGrpSpPr/>
            <p:nvPr/>
          </p:nvGrpSpPr>
          <p:grpSpPr>
            <a:xfrm>
              <a:off x="4097907" y="4211706"/>
              <a:ext cx="1547651" cy="1129118"/>
              <a:chOff x="321912" y="686814"/>
              <a:chExt cx="1501529" cy="1129118"/>
            </a:xfrm>
          </p:grpSpPr>
          <p:sp>
            <p:nvSpPr>
              <p:cNvPr id="24" name="楕円 23">
                <a:extLst>
                  <a:ext uri="{FF2B5EF4-FFF2-40B4-BE49-F238E27FC236}">
                    <a16:creationId xmlns:a16="http://schemas.microsoft.com/office/drawing/2014/main" id="{0F7C71A2-A4E0-42B3-924C-3FD988E17431}"/>
                  </a:ext>
                </a:extLst>
              </p:cNvPr>
              <p:cNvSpPr/>
              <p:nvPr/>
            </p:nvSpPr>
            <p:spPr>
              <a:xfrm>
                <a:off x="321912" y="686814"/>
                <a:ext cx="1501529" cy="11291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C025CD61-8C29-401E-B263-20C6AFD81CCB}"/>
                  </a:ext>
                </a:extLst>
              </p:cNvPr>
              <p:cNvSpPr txBox="1"/>
              <p:nvPr/>
            </p:nvSpPr>
            <p:spPr>
              <a:xfrm>
                <a:off x="581164" y="913387"/>
                <a:ext cx="1227519" cy="795379"/>
              </a:xfrm>
              <a:prstGeom prst="rect">
                <a:avLst/>
              </a:prstGeom>
              <a:noFill/>
            </p:spPr>
            <p:txBody>
              <a:bodyPr wrap="square" rtlCol="0">
                <a:spAutoFit/>
              </a:bodyPr>
              <a:lstStyle/>
              <a:p>
                <a:r>
                  <a:rPr kumimoji="1" lang="ja-JP" altLang="en-US" dirty="0"/>
                  <a:t>新たな出会い</a:t>
                </a:r>
              </a:p>
            </p:txBody>
          </p:sp>
        </p:grpSp>
        <p:grpSp>
          <p:nvGrpSpPr>
            <p:cNvPr id="26" name="グループ化 25">
              <a:extLst>
                <a:ext uri="{FF2B5EF4-FFF2-40B4-BE49-F238E27FC236}">
                  <a16:creationId xmlns:a16="http://schemas.microsoft.com/office/drawing/2014/main" id="{DC8A0F52-B589-49D8-9B30-E6637DE41C48}"/>
                </a:ext>
              </a:extLst>
            </p:cNvPr>
            <p:cNvGrpSpPr/>
            <p:nvPr/>
          </p:nvGrpSpPr>
          <p:grpSpPr>
            <a:xfrm>
              <a:off x="2658837" y="2526978"/>
              <a:ext cx="1836162" cy="1128967"/>
              <a:chOff x="5166069" y="3993525"/>
              <a:chExt cx="1836162" cy="1128967"/>
            </a:xfrm>
          </p:grpSpPr>
          <p:sp>
            <p:nvSpPr>
              <p:cNvPr id="27" name="楕円 26">
                <a:extLst>
                  <a:ext uri="{FF2B5EF4-FFF2-40B4-BE49-F238E27FC236}">
                    <a16:creationId xmlns:a16="http://schemas.microsoft.com/office/drawing/2014/main" id="{6D93EEF4-0074-43CC-B920-CADFC7F981EE}"/>
                  </a:ext>
                </a:extLst>
              </p:cNvPr>
              <p:cNvSpPr/>
              <p:nvPr/>
            </p:nvSpPr>
            <p:spPr>
              <a:xfrm>
                <a:off x="5166069" y="3993525"/>
                <a:ext cx="1521505" cy="11289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7DD8A4A3-C9AD-45AE-9BD0-A267D190CF5D}"/>
                  </a:ext>
                </a:extLst>
              </p:cNvPr>
              <p:cNvSpPr txBox="1"/>
              <p:nvPr/>
            </p:nvSpPr>
            <p:spPr>
              <a:xfrm>
                <a:off x="5295677" y="4370804"/>
                <a:ext cx="1706554" cy="454502"/>
              </a:xfrm>
              <a:prstGeom prst="rect">
                <a:avLst/>
              </a:prstGeom>
              <a:noFill/>
              <a:ln>
                <a:noFill/>
              </a:ln>
            </p:spPr>
            <p:txBody>
              <a:bodyPr wrap="square" rtlCol="0">
                <a:spAutoFit/>
              </a:bodyPr>
              <a:lstStyle/>
              <a:p>
                <a:r>
                  <a:rPr kumimoji="1" lang="ja-JP" altLang="en-US" dirty="0"/>
                  <a:t>試行錯誤</a:t>
                </a:r>
              </a:p>
            </p:txBody>
          </p:sp>
        </p:grpSp>
      </p:grpSp>
      <p:sp>
        <p:nvSpPr>
          <p:cNvPr id="36" name="テキスト ボックス 35">
            <a:extLst>
              <a:ext uri="{FF2B5EF4-FFF2-40B4-BE49-F238E27FC236}">
                <a16:creationId xmlns:a16="http://schemas.microsoft.com/office/drawing/2014/main" id="{58CD4BF2-848E-4A2B-BAB7-EE384AA08B1D}"/>
              </a:ext>
            </a:extLst>
          </p:cNvPr>
          <p:cNvSpPr txBox="1"/>
          <p:nvPr/>
        </p:nvSpPr>
        <p:spPr>
          <a:xfrm>
            <a:off x="1689287" y="6024434"/>
            <a:ext cx="2355287" cy="523220"/>
          </a:xfrm>
          <a:prstGeom prst="rect">
            <a:avLst/>
          </a:prstGeom>
          <a:noFill/>
        </p:spPr>
        <p:txBody>
          <a:bodyPr wrap="square" rtlCol="0">
            <a:spAutoFit/>
          </a:bodyPr>
          <a:lstStyle/>
          <a:p>
            <a:r>
              <a:rPr kumimoji="1" lang="ja-JP" altLang="en-US" sz="2800" dirty="0"/>
              <a:t>幼児期</a:t>
            </a:r>
          </a:p>
        </p:txBody>
      </p:sp>
      <p:sp>
        <p:nvSpPr>
          <p:cNvPr id="169" name="テキスト ボックス 168">
            <a:extLst>
              <a:ext uri="{FF2B5EF4-FFF2-40B4-BE49-F238E27FC236}">
                <a16:creationId xmlns:a16="http://schemas.microsoft.com/office/drawing/2014/main" id="{60FD3F97-C5EF-48BC-B971-E2486A064FD1}"/>
              </a:ext>
            </a:extLst>
          </p:cNvPr>
          <p:cNvSpPr txBox="1"/>
          <p:nvPr/>
        </p:nvSpPr>
        <p:spPr>
          <a:xfrm>
            <a:off x="6426522" y="6223738"/>
            <a:ext cx="2355287" cy="523220"/>
          </a:xfrm>
          <a:prstGeom prst="rect">
            <a:avLst/>
          </a:prstGeom>
          <a:noFill/>
        </p:spPr>
        <p:txBody>
          <a:bodyPr wrap="square" rtlCol="0">
            <a:spAutoFit/>
          </a:bodyPr>
          <a:lstStyle/>
          <a:p>
            <a:r>
              <a:rPr kumimoji="1" lang="ja-JP" altLang="en-US" sz="2800" dirty="0"/>
              <a:t>学童期</a:t>
            </a:r>
          </a:p>
        </p:txBody>
      </p:sp>
      <p:grpSp>
        <p:nvGrpSpPr>
          <p:cNvPr id="2" name="グループ化 1">
            <a:extLst>
              <a:ext uri="{FF2B5EF4-FFF2-40B4-BE49-F238E27FC236}">
                <a16:creationId xmlns:a16="http://schemas.microsoft.com/office/drawing/2014/main" id="{DAC26253-15E5-4553-AABA-79F1F84C678D}"/>
              </a:ext>
            </a:extLst>
          </p:cNvPr>
          <p:cNvGrpSpPr/>
          <p:nvPr/>
        </p:nvGrpSpPr>
        <p:grpSpPr>
          <a:xfrm>
            <a:off x="1469747" y="3784718"/>
            <a:ext cx="1744185" cy="1756715"/>
            <a:chOff x="1469747" y="3784718"/>
            <a:chExt cx="1744185" cy="1756715"/>
          </a:xfrm>
        </p:grpSpPr>
        <p:grpSp>
          <p:nvGrpSpPr>
            <p:cNvPr id="15" name="グループ化 14">
              <a:extLst>
                <a:ext uri="{FF2B5EF4-FFF2-40B4-BE49-F238E27FC236}">
                  <a16:creationId xmlns:a16="http://schemas.microsoft.com/office/drawing/2014/main" id="{112F97F0-4D10-4A3B-A53F-AA7D0951FC1B}"/>
                </a:ext>
              </a:extLst>
            </p:cNvPr>
            <p:cNvGrpSpPr/>
            <p:nvPr/>
          </p:nvGrpSpPr>
          <p:grpSpPr>
            <a:xfrm>
              <a:off x="1469747" y="3784718"/>
              <a:ext cx="1088749" cy="737644"/>
              <a:chOff x="960570" y="1333757"/>
              <a:chExt cx="1319349" cy="1032928"/>
            </a:xfrm>
          </p:grpSpPr>
          <p:sp>
            <p:nvSpPr>
              <p:cNvPr id="9" name="楕円 8">
                <a:extLst>
                  <a:ext uri="{FF2B5EF4-FFF2-40B4-BE49-F238E27FC236}">
                    <a16:creationId xmlns:a16="http://schemas.microsoft.com/office/drawing/2014/main" id="{BE9CDB0F-DD1D-4AB9-99ED-A7300FF1EEAD}"/>
                  </a:ext>
                </a:extLst>
              </p:cNvPr>
              <p:cNvSpPr/>
              <p:nvPr/>
            </p:nvSpPr>
            <p:spPr>
              <a:xfrm>
                <a:off x="960570" y="1333757"/>
                <a:ext cx="1319349" cy="10329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864BF76-8FA5-4F7E-97F6-92A4E4FF0B28}"/>
                  </a:ext>
                </a:extLst>
              </p:cNvPr>
              <p:cNvSpPr txBox="1"/>
              <p:nvPr/>
            </p:nvSpPr>
            <p:spPr>
              <a:xfrm>
                <a:off x="1120997" y="1655189"/>
                <a:ext cx="1069135" cy="517178"/>
              </a:xfrm>
              <a:prstGeom prst="rect">
                <a:avLst/>
              </a:prstGeom>
              <a:noFill/>
            </p:spPr>
            <p:txBody>
              <a:bodyPr wrap="square" rtlCol="0">
                <a:spAutoFit/>
              </a:bodyPr>
              <a:lstStyle/>
              <a:p>
                <a:r>
                  <a:rPr kumimoji="1" lang="ja-JP" altLang="en-US" dirty="0"/>
                  <a:t>出会い</a:t>
                </a:r>
              </a:p>
            </p:txBody>
          </p:sp>
        </p:grpSp>
        <p:grpSp>
          <p:nvGrpSpPr>
            <p:cNvPr id="170" name="グループ化 169">
              <a:extLst>
                <a:ext uri="{FF2B5EF4-FFF2-40B4-BE49-F238E27FC236}">
                  <a16:creationId xmlns:a16="http://schemas.microsoft.com/office/drawing/2014/main" id="{ECB653A8-E5F9-413E-AF92-2B6906C32D0F}"/>
                </a:ext>
              </a:extLst>
            </p:cNvPr>
            <p:cNvGrpSpPr/>
            <p:nvPr/>
          </p:nvGrpSpPr>
          <p:grpSpPr>
            <a:xfrm>
              <a:off x="2036611" y="4751518"/>
              <a:ext cx="1177321" cy="789915"/>
              <a:chOff x="7173967" y="5553318"/>
              <a:chExt cx="1440781" cy="1032928"/>
            </a:xfrm>
          </p:grpSpPr>
          <p:sp>
            <p:nvSpPr>
              <p:cNvPr id="171" name="楕円 170">
                <a:extLst>
                  <a:ext uri="{FF2B5EF4-FFF2-40B4-BE49-F238E27FC236}">
                    <a16:creationId xmlns:a16="http://schemas.microsoft.com/office/drawing/2014/main" id="{EF64FEE7-C1F4-469F-A861-631C1E91AA08}"/>
                  </a:ext>
                </a:extLst>
              </p:cNvPr>
              <p:cNvSpPr/>
              <p:nvPr/>
            </p:nvSpPr>
            <p:spPr>
              <a:xfrm>
                <a:off x="7173967" y="5553318"/>
                <a:ext cx="1319349" cy="10329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テキスト ボックス 171">
                <a:extLst>
                  <a:ext uri="{FF2B5EF4-FFF2-40B4-BE49-F238E27FC236}">
                    <a16:creationId xmlns:a16="http://schemas.microsoft.com/office/drawing/2014/main" id="{43C0FEDC-F8F8-432B-94D5-DF44A64D86F0}"/>
                  </a:ext>
                </a:extLst>
              </p:cNvPr>
              <p:cNvSpPr txBox="1"/>
              <p:nvPr/>
            </p:nvSpPr>
            <p:spPr>
              <a:xfrm>
                <a:off x="7354375" y="5846420"/>
                <a:ext cx="1260373" cy="482955"/>
              </a:xfrm>
              <a:prstGeom prst="rect">
                <a:avLst/>
              </a:prstGeom>
              <a:noFill/>
              <a:ln>
                <a:noFill/>
              </a:ln>
            </p:spPr>
            <p:txBody>
              <a:bodyPr wrap="square" rtlCol="0">
                <a:spAutoFit/>
              </a:bodyPr>
              <a:lstStyle/>
              <a:p>
                <a:r>
                  <a:rPr kumimoji="1" lang="ja-JP" altLang="en-US" dirty="0"/>
                  <a:t>気付き</a:t>
                </a:r>
              </a:p>
            </p:txBody>
          </p:sp>
        </p:grpSp>
      </p:grpSp>
      <p:sp>
        <p:nvSpPr>
          <p:cNvPr id="175" name="テキスト ボックス 174">
            <a:extLst>
              <a:ext uri="{FF2B5EF4-FFF2-40B4-BE49-F238E27FC236}">
                <a16:creationId xmlns:a16="http://schemas.microsoft.com/office/drawing/2014/main" id="{D06261A7-BE54-4CEF-875C-E9C4916A0C8D}"/>
              </a:ext>
            </a:extLst>
          </p:cNvPr>
          <p:cNvSpPr txBox="1"/>
          <p:nvPr/>
        </p:nvSpPr>
        <p:spPr>
          <a:xfrm>
            <a:off x="438911" y="292084"/>
            <a:ext cx="10878747" cy="1077218"/>
          </a:xfrm>
          <a:prstGeom prst="rect">
            <a:avLst/>
          </a:prstGeom>
          <a:noFill/>
        </p:spPr>
        <p:txBody>
          <a:bodyPr wrap="square" rtlCol="0">
            <a:spAutoFit/>
          </a:bodyPr>
          <a:lstStyle/>
          <a:p>
            <a:r>
              <a:rPr kumimoji="1" lang="ja-JP" altLang="en-US" sz="4000" dirty="0"/>
              <a:t>遊びから学習へ</a:t>
            </a:r>
            <a:endParaRPr kumimoji="1" lang="en-US" altLang="ja-JP" sz="4000" dirty="0"/>
          </a:p>
          <a:p>
            <a:r>
              <a:rPr kumimoji="1" lang="ja-JP" altLang="en-US" sz="2400" dirty="0"/>
              <a:t>～</a:t>
            </a:r>
            <a:r>
              <a:rPr kumimoji="1" lang="ja-JP" altLang="en-US" sz="2400" dirty="0" err="1"/>
              <a:t>投げるを</a:t>
            </a:r>
            <a:r>
              <a:rPr kumimoji="1" lang="ja-JP" altLang="en-US" sz="2400" dirty="0"/>
              <a:t>例に～</a:t>
            </a:r>
          </a:p>
        </p:txBody>
      </p:sp>
      <p:grpSp>
        <p:nvGrpSpPr>
          <p:cNvPr id="44" name="グループ化 43">
            <a:extLst>
              <a:ext uri="{FF2B5EF4-FFF2-40B4-BE49-F238E27FC236}">
                <a16:creationId xmlns:a16="http://schemas.microsoft.com/office/drawing/2014/main" id="{4FC56EF7-0435-46A9-AF2D-D420EDC10ED1}"/>
              </a:ext>
            </a:extLst>
          </p:cNvPr>
          <p:cNvGrpSpPr/>
          <p:nvPr/>
        </p:nvGrpSpPr>
        <p:grpSpPr>
          <a:xfrm>
            <a:off x="5923416" y="3215919"/>
            <a:ext cx="2713271" cy="924545"/>
            <a:chOff x="4861130" y="2384002"/>
            <a:chExt cx="2713271" cy="924545"/>
          </a:xfrm>
        </p:grpSpPr>
        <p:sp>
          <p:nvSpPr>
            <p:cNvPr id="45" name="楕円 44">
              <a:extLst>
                <a:ext uri="{FF2B5EF4-FFF2-40B4-BE49-F238E27FC236}">
                  <a16:creationId xmlns:a16="http://schemas.microsoft.com/office/drawing/2014/main" id="{2EE4792D-8E6D-4121-B7D6-8A7F6722C29F}"/>
                </a:ext>
              </a:extLst>
            </p:cNvPr>
            <p:cNvSpPr/>
            <p:nvPr/>
          </p:nvSpPr>
          <p:spPr>
            <a:xfrm>
              <a:off x="4861130" y="2384002"/>
              <a:ext cx="2460299" cy="92454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DEFBEC47-CD2B-4D45-AEB1-A93AEC6AADAF}"/>
                </a:ext>
              </a:extLst>
            </p:cNvPr>
            <p:cNvSpPr txBox="1"/>
            <p:nvPr/>
          </p:nvSpPr>
          <p:spPr>
            <a:xfrm>
              <a:off x="5020134" y="2647145"/>
              <a:ext cx="2554267" cy="461665"/>
            </a:xfrm>
            <a:prstGeom prst="rect">
              <a:avLst/>
            </a:prstGeom>
            <a:noFill/>
            <a:ln>
              <a:noFill/>
            </a:ln>
          </p:spPr>
          <p:txBody>
            <a:bodyPr wrap="square" rtlCol="0">
              <a:spAutoFit/>
            </a:bodyPr>
            <a:lstStyle/>
            <a:p>
              <a:r>
                <a:rPr kumimoji="1" lang="ja-JP" altLang="en-US" sz="2400" dirty="0"/>
                <a:t>知識・技能向上</a:t>
              </a:r>
            </a:p>
          </p:txBody>
        </p:sp>
      </p:grpSp>
      <p:grpSp>
        <p:nvGrpSpPr>
          <p:cNvPr id="11" name="グループ化 10">
            <a:extLst>
              <a:ext uri="{FF2B5EF4-FFF2-40B4-BE49-F238E27FC236}">
                <a16:creationId xmlns:a16="http://schemas.microsoft.com/office/drawing/2014/main" id="{320CC1B3-EA2D-4CBD-B0E8-116270D2F661}"/>
              </a:ext>
            </a:extLst>
          </p:cNvPr>
          <p:cNvGrpSpPr/>
          <p:nvPr/>
        </p:nvGrpSpPr>
        <p:grpSpPr>
          <a:xfrm>
            <a:off x="4778557" y="1573587"/>
            <a:ext cx="2035125" cy="924545"/>
            <a:chOff x="4617044" y="1873420"/>
            <a:chExt cx="2035125" cy="924545"/>
          </a:xfrm>
        </p:grpSpPr>
        <p:sp>
          <p:nvSpPr>
            <p:cNvPr id="47" name="楕円 46">
              <a:extLst>
                <a:ext uri="{FF2B5EF4-FFF2-40B4-BE49-F238E27FC236}">
                  <a16:creationId xmlns:a16="http://schemas.microsoft.com/office/drawing/2014/main" id="{F5569737-2748-4B8D-AA4B-E0A6CDA4C759}"/>
                </a:ext>
              </a:extLst>
            </p:cNvPr>
            <p:cNvSpPr/>
            <p:nvPr/>
          </p:nvSpPr>
          <p:spPr>
            <a:xfrm>
              <a:off x="4617044" y="1873420"/>
              <a:ext cx="2035125" cy="92454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8C799348-49FC-4667-A861-54EE6B0DBF84}"/>
                </a:ext>
              </a:extLst>
            </p:cNvPr>
            <p:cNvSpPr txBox="1"/>
            <p:nvPr/>
          </p:nvSpPr>
          <p:spPr>
            <a:xfrm>
              <a:off x="4925462" y="2112510"/>
              <a:ext cx="1640236" cy="461665"/>
            </a:xfrm>
            <a:prstGeom prst="rect">
              <a:avLst/>
            </a:prstGeom>
            <a:noFill/>
            <a:ln>
              <a:noFill/>
            </a:ln>
          </p:spPr>
          <p:txBody>
            <a:bodyPr wrap="square" rtlCol="0">
              <a:spAutoFit/>
            </a:bodyPr>
            <a:lstStyle/>
            <a:p>
              <a:r>
                <a:rPr kumimoji="1" lang="ja-JP" altLang="en-US" sz="2400" dirty="0"/>
                <a:t>目的意識</a:t>
              </a:r>
            </a:p>
          </p:txBody>
        </p:sp>
      </p:grpSp>
      <p:grpSp>
        <p:nvGrpSpPr>
          <p:cNvPr id="14" name="グループ化 13">
            <a:extLst>
              <a:ext uri="{FF2B5EF4-FFF2-40B4-BE49-F238E27FC236}">
                <a16:creationId xmlns:a16="http://schemas.microsoft.com/office/drawing/2014/main" id="{D3B8D3E9-0FFD-4B24-AE61-74185761BD99}"/>
              </a:ext>
            </a:extLst>
          </p:cNvPr>
          <p:cNvGrpSpPr/>
          <p:nvPr/>
        </p:nvGrpSpPr>
        <p:grpSpPr>
          <a:xfrm>
            <a:off x="135733" y="1977378"/>
            <a:ext cx="2150844" cy="1693487"/>
            <a:chOff x="135733" y="1977378"/>
            <a:chExt cx="2150844" cy="1693487"/>
          </a:xfrm>
        </p:grpSpPr>
        <p:pic>
          <p:nvPicPr>
            <p:cNvPr id="176" name="図 175">
              <a:extLst>
                <a:ext uri="{FF2B5EF4-FFF2-40B4-BE49-F238E27FC236}">
                  <a16:creationId xmlns:a16="http://schemas.microsoft.com/office/drawing/2014/main" id="{6CE223BD-F8F7-4AEF-81E6-BD4E30B8018C}"/>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7400" y="1977378"/>
              <a:ext cx="1812158" cy="1352306"/>
            </a:xfrm>
            <a:prstGeom prst="rect">
              <a:avLst/>
            </a:prstGeom>
            <a:noFill/>
            <a:ln>
              <a:noFill/>
            </a:ln>
          </p:spPr>
        </p:pic>
        <p:sp>
          <p:nvSpPr>
            <p:cNvPr id="12" name="テキスト ボックス 11">
              <a:extLst>
                <a:ext uri="{FF2B5EF4-FFF2-40B4-BE49-F238E27FC236}">
                  <a16:creationId xmlns:a16="http://schemas.microsoft.com/office/drawing/2014/main" id="{4316E9EB-D87A-4281-BC80-B7E6A64B4997}"/>
                </a:ext>
              </a:extLst>
            </p:cNvPr>
            <p:cNvSpPr txBox="1"/>
            <p:nvPr/>
          </p:nvSpPr>
          <p:spPr>
            <a:xfrm>
              <a:off x="135733" y="3363088"/>
              <a:ext cx="2150844" cy="307777"/>
            </a:xfrm>
            <a:prstGeom prst="rect">
              <a:avLst/>
            </a:prstGeom>
            <a:noFill/>
          </p:spPr>
          <p:txBody>
            <a:bodyPr wrap="square" rtlCol="0">
              <a:spAutoFit/>
            </a:bodyPr>
            <a:lstStyle/>
            <a:p>
              <a:r>
                <a:rPr kumimoji="1" lang="ja-JP" altLang="en-US" sz="1400" dirty="0"/>
                <a:t>ドングリロケット発射！</a:t>
              </a:r>
            </a:p>
          </p:txBody>
        </p:sp>
      </p:grpSp>
      <p:grpSp>
        <p:nvGrpSpPr>
          <p:cNvPr id="16" name="グループ化 15">
            <a:extLst>
              <a:ext uri="{FF2B5EF4-FFF2-40B4-BE49-F238E27FC236}">
                <a16:creationId xmlns:a16="http://schemas.microsoft.com/office/drawing/2014/main" id="{0ACF70A5-49D1-47BC-AB2E-7CE0258BB792}"/>
              </a:ext>
            </a:extLst>
          </p:cNvPr>
          <p:cNvGrpSpPr/>
          <p:nvPr/>
        </p:nvGrpSpPr>
        <p:grpSpPr>
          <a:xfrm>
            <a:off x="3145335" y="5349896"/>
            <a:ext cx="2973243" cy="1550235"/>
            <a:chOff x="3145335" y="5349896"/>
            <a:chExt cx="2973243" cy="1550235"/>
          </a:xfrm>
        </p:grpSpPr>
        <p:pic>
          <p:nvPicPr>
            <p:cNvPr id="177" name="図 176">
              <a:extLst>
                <a:ext uri="{FF2B5EF4-FFF2-40B4-BE49-F238E27FC236}">
                  <a16:creationId xmlns:a16="http://schemas.microsoft.com/office/drawing/2014/main" id="{2001E75A-DA48-4B7F-9ABF-8043C0EBE3B9}"/>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3323318" y="5349896"/>
              <a:ext cx="1899267" cy="1187406"/>
            </a:xfrm>
            <a:prstGeom prst="rect">
              <a:avLst/>
            </a:prstGeom>
            <a:noFill/>
            <a:ln>
              <a:noFill/>
            </a:ln>
          </p:spPr>
        </p:pic>
        <p:sp>
          <p:nvSpPr>
            <p:cNvPr id="49" name="テキスト ボックス 48">
              <a:extLst>
                <a:ext uri="{FF2B5EF4-FFF2-40B4-BE49-F238E27FC236}">
                  <a16:creationId xmlns:a16="http://schemas.microsoft.com/office/drawing/2014/main" id="{5500742A-D779-49CA-ACC0-5614BD4C3D72}"/>
                </a:ext>
              </a:extLst>
            </p:cNvPr>
            <p:cNvSpPr txBox="1"/>
            <p:nvPr/>
          </p:nvSpPr>
          <p:spPr>
            <a:xfrm>
              <a:off x="3145335" y="6592354"/>
              <a:ext cx="2973243" cy="307777"/>
            </a:xfrm>
            <a:prstGeom prst="rect">
              <a:avLst/>
            </a:prstGeom>
            <a:noFill/>
          </p:spPr>
          <p:txBody>
            <a:bodyPr wrap="square" rtlCol="0">
              <a:spAutoFit/>
            </a:bodyPr>
            <a:lstStyle/>
            <a:p>
              <a:r>
                <a:rPr kumimoji="1" lang="ja-JP" altLang="en-US" sz="1400" dirty="0"/>
                <a:t>壁の向こうへ投げるには？</a:t>
              </a:r>
            </a:p>
          </p:txBody>
        </p:sp>
      </p:grpSp>
      <p:grpSp>
        <p:nvGrpSpPr>
          <p:cNvPr id="18" name="グループ化 17">
            <a:extLst>
              <a:ext uri="{FF2B5EF4-FFF2-40B4-BE49-F238E27FC236}">
                <a16:creationId xmlns:a16="http://schemas.microsoft.com/office/drawing/2014/main" id="{87DD2826-3F88-4569-A9E6-F0EDFA1CC156}"/>
              </a:ext>
            </a:extLst>
          </p:cNvPr>
          <p:cNvGrpSpPr/>
          <p:nvPr/>
        </p:nvGrpSpPr>
        <p:grpSpPr>
          <a:xfrm>
            <a:off x="875338" y="1463760"/>
            <a:ext cx="3324863" cy="934929"/>
            <a:chOff x="875338" y="1463761"/>
            <a:chExt cx="2695117" cy="880242"/>
          </a:xfrm>
        </p:grpSpPr>
        <p:sp>
          <p:nvSpPr>
            <p:cNvPr id="13" name="正方形/長方形 12">
              <a:extLst>
                <a:ext uri="{FF2B5EF4-FFF2-40B4-BE49-F238E27FC236}">
                  <a16:creationId xmlns:a16="http://schemas.microsoft.com/office/drawing/2014/main" id="{0EA05E04-9EA1-401D-8311-3F8DD4AB7A42}"/>
                </a:ext>
              </a:extLst>
            </p:cNvPr>
            <p:cNvSpPr/>
            <p:nvPr/>
          </p:nvSpPr>
          <p:spPr>
            <a:xfrm>
              <a:off x="875338" y="1463761"/>
              <a:ext cx="2630251" cy="449811"/>
            </a:xfrm>
            <a:prstGeom prst="rect">
              <a:avLst/>
            </a:prstGeom>
            <a:solidFill>
              <a:schemeClr val="bg1"/>
            </a:solidFill>
            <a:ln w="3492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704CD57D-7117-4189-953D-5752265DCB6E}"/>
                </a:ext>
              </a:extLst>
            </p:cNvPr>
            <p:cNvSpPr txBox="1"/>
            <p:nvPr/>
          </p:nvSpPr>
          <p:spPr>
            <a:xfrm>
              <a:off x="1034921" y="1500127"/>
              <a:ext cx="2535534" cy="843876"/>
            </a:xfrm>
            <a:prstGeom prst="rect">
              <a:avLst/>
            </a:prstGeom>
            <a:noFill/>
          </p:spPr>
          <p:txBody>
            <a:bodyPr wrap="square" rtlCol="0">
              <a:spAutoFit/>
            </a:bodyPr>
            <a:lstStyle/>
            <a:p>
              <a:r>
                <a:rPr kumimoji="1" lang="ja-JP" altLang="en-US" sz="2400" b="1" dirty="0">
                  <a:solidFill>
                    <a:srgbClr val="FF0000"/>
                  </a:solidFill>
                </a:rPr>
                <a:t>投げるって面白い！</a:t>
              </a:r>
            </a:p>
          </p:txBody>
        </p:sp>
      </p:grpSp>
      <p:grpSp>
        <p:nvGrpSpPr>
          <p:cNvPr id="17" name="グループ化 16">
            <a:extLst>
              <a:ext uri="{FF2B5EF4-FFF2-40B4-BE49-F238E27FC236}">
                <a16:creationId xmlns:a16="http://schemas.microsoft.com/office/drawing/2014/main" id="{2944D1E8-81A3-40EE-8340-64CD5394429D}"/>
              </a:ext>
            </a:extLst>
          </p:cNvPr>
          <p:cNvGrpSpPr/>
          <p:nvPr/>
        </p:nvGrpSpPr>
        <p:grpSpPr>
          <a:xfrm>
            <a:off x="3221840" y="2627846"/>
            <a:ext cx="2973243" cy="1624169"/>
            <a:chOff x="3221840" y="2627846"/>
            <a:chExt cx="2973243" cy="1624169"/>
          </a:xfrm>
        </p:grpSpPr>
        <p:pic>
          <p:nvPicPr>
            <p:cNvPr id="178" name="図 177">
              <a:extLst>
                <a:ext uri="{FF2B5EF4-FFF2-40B4-BE49-F238E27FC236}">
                  <a16:creationId xmlns:a16="http://schemas.microsoft.com/office/drawing/2014/main" id="{1C38875C-319B-4DD0-8ABA-B5E2CF17A095}"/>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27414" y="2627846"/>
              <a:ext cx="1787108" cy="1299892"/>
            </a:xfrm>
            <a:prstGeom prst="rect">
              <a:avLst/>
            </a:prstGeom>
            <a:noFill/>
            <a:ln>
              <a:noFill/>
            </a:ln>
          </p:spPr>
        </p:pic>
        <p:sp>
          <p:nvSpPr>
            <p:cNvPr id="50" name="テキスト ボックス 49">
              <a:extLst>
                <a:ext uri="{FF2B5EF4-FFF2-40B4-BE49-F238E27FC236}">
                  <a16:creationId xmlns:a16="http://schemas.microsoft.com/office/drawing/2014/main" id="{53AEE223-1866-434B-9FED-9F614A93D751}"/>
                </a:ext>
              </a:extLst>
            </p:cNvPr>
            <p:cNvSpPr txBox="1"/>
            <p:nvPr/>
          </p:nvSpPr>
          <p:spPr>
            <a:xfrm>
              <a:off x="3221840" y="3944238"/>
              <a:ext cx="2973243" cy="307777"/>
            </a:xfrm>
            <a:prstGeom prst="rect">
              <a:avLst/>
            </a:prstGeom>
            <a:noFill/>
          </p:spPr>
          <p:txBody>
            <a:bodyPr wrap="square" rtlCol="0">
              <a:spAutoFit/>
            </a:bodyPr>
            <a:lstStyle/>
            <a:p>
              <a:r>
                <a:rPr kumimoji="1" lang="ja-JP" altLang="en-US" sz="1400" dirty="0"/>
                <a:t>コートドッジボールをしよう！</a:t>
              </a:r>
            </a:p>
          </p:txBody>
        </p:sp>
      </p:grpSp>
      <p:sp>
        <p:nvSpPr>
          <p:cNvPr id="51" name="正方形/長方形 50">
            <a:extLst>
              <a:ext uri="{FF2B5EF4-FFF2-40B4-BE49-F238E27FC236}">
                <a16:creationId xmlns:a16="http://schemas.microsoft.com/office/drawing/2014/main" id="{C7B6D5A5-ED32-409B-9279-C670EA978BDD}"/>
              </a:ext>
            </a:extLst>
          </p:cNvPr>
          <p:cNvSpPr/>
          <p:nvPr/>
        </p:nvSpPr>
        <p:spPr>
          <a:xfrm>
            <a:off x="4128774" y="705623"/>
            <a:ext cx="4502052" cy="527581"/>
          </a:xfrm>
          <a:prstGeom prst="rect">
            <a:avLst/>
          </a:prstGeom>
          <a:solidFill>
            <a:schemeClr val="bg1"/>
          </a:solidFill>
          <a:ln w="349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テキスト ボックス 178">
            <a:extLst>
              <a:ext uri="{FF2B5EF4-FFF2-40B4-BE49-F238E27FC236}">
                <a16:creationId xmlns:a16="http://schemas.microsoft.com/office/drawing/2014/main" id="{4F010B13-7C6B-4144-9BD4-799335AE697E}"/>
              </a:ext>
            </a:extLst>
          </p:cNvPr>
          <p:cNvSpPr txBox="1"/>
          <p:nvPr/>
        </p:nvSpPr>
        <p:spPr>
          <a:xfrm>
            <a:off x="4182140" y="738895"/>
            <a:ext cx="4461785" cy="461665"/>
          </a:xfrm>
          <a:prstGeom prst="rect">
            <a:avLst/>
          </a:prstGeom>
          <a:noFill/>
        </p:spPr>
        <p:txBody>
          <a:bodyPr wrap="square" rtlCol="0">
            <a:spAutoFit/>
          </a:bodyPr>
          <a:lstStyle/>
          <a:p>
            <a:r>
              <a:rPr kumimoji="1" lang="ja-JP" altLang="en-US" sz="2400" b="1" dirty="0">
                <a:solidFill>
                  <a:schemeClr val="accent4">
                    <a:lumMod val="75000"/>
                  </a:schemeClr>
                </a:solidFill>
              </a:rPr>
              <a:t>もっと上手に投げるためには</a:t>
            </a:r>
            <a:r>
              <a:rPr kumimoji="1" lang="en-US" altLang="ja-JP" sz="2400" b="1" dirty="0">
                <a:solidFill>
                  <a:schemeClr val="accent4">
                    <a:lumMod val="75000"/>
                  </a:schemeClr>
                </a:solidFill>
              </a:rPr>
              <a:t>…</a:t>
            </a:r>
            <a:endParaRPr kumimoji="1" lang="ja-JP" altLang="en-US" sz="2400" b="1" dirty="0">
              <a:solidFill>
                <a:schemeClr val="accent4">
                  <a:lumMod val="75000"/>
                </a:schemeClr>
              </a:solidFill>
            </a:endParaRPr>
          </a:p>
        </p:txBody>
      </p:sp>
      <p:grpSp>
        <p:nvGrpSpPr>
          <p:cNvPr id="20" name="グループ化 19">
            <a:extLst>
              <a:ext uri="{FF2B5EF4-FFF2-40B4-BE49-F238E27FC236}">
                <a16:creationId xmlns:a16="http://schemas.microsoft.com/office/drawing/2014/main" id="{AA7F8092-912F-4430-BE28-AD1BE9FB2459}"/>
              </a:ext>
            </a:extLst>
          </p:cNvPr>
          <p:cNvGrpSpPr/>
          <p:nvPr/>
        </p:nvGrpSpPr>
        <p:grpSpPr>
          <a:xfrm>
            <a:off x="6861219" y="1333757"/>
            <a:ext cx="2365856" cy="1920142"/>
            <a:chOff x="6861219" y="1333757"/>
            <a:chExt cx="2365856" cy="1920142"/>
          </a:xfrm>
        </p:grpSpPr>
        <p:pic>
          <p:nvPicPr>
            <p:cNvPr id="10" name="図 9">
              <a:extLst>
                <a:ext uri="{FF2B5EF4-FFF2-40B4-BE49-F238E27FC236}">
                  <a16:creationId xmlns:a16="http://schemas.microsoft.com/office/drawing/2014/main" id="{1520D127-03E7-4B26-BCAF-3718231500D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60391" y="1333757"/>
              <a:ext cx="2058468" cy="1583657"/>
            </a:xfrm>
            <a:prstGeom prst="rect">
              <a:avLst/>
            </a:prstGeom>
          </p:spPr>
        </p:pic>
        <p:sp>
          <p:nvSpPr>
            <p:cNvPr id="52" name="テキスト ボックス 51">
              <a:extLst>
                <a:ext uri="{FF2B5EF4-FFF2-40B4-BE49-F238E27FC236}">
                  <a16:creationId xmlns:a16="http://schemas.microsoft.com/office/drawing/2014/main" id="{ECB69885-637C-4DCB-88C7-8D4041FDE412}"/>
                </a:ext>
              </a:extLst>
            </p:cNvPr>
            <p:cNvSpPr txBox="1"/>
            <p:nvPr/>
          </p:nvSpPr>
          <p:spPr>
            <a:xfrm>
              <a:off x="6861219" y="2946122"/>
              <a:ext cx="2365856" cy="307777"/>
            </a:xfrm>
            <a:prstGeom prst="rect">
              <a:avLst/>
            </a:prstGeom>
            <a:noFill/>
          </p:spPr>
          <p:txBody>
            <a:bodyPr wrap="square" rtlCol="0">
              <a:spAutoFit/>
            </a:bodyPr>
            <a:lstStyle/>
            <a:p>
              <a:r>
                <a:rPr kumimoji="1" lang="ja-JP" altLang="en-US" sz="1400" dirty="0"/>
                <a:t>姿勢はこうするといいよ！</a:t>
              </a:r>
            </a:p>
          </p:txBody>
        </p:sp>
      </p:grpSp>
      <p:grpSp>
        <p:nvGrpSpPr>
          <p:cNvPr id="19" name="グループ化 18">
            <a:extLst>
              <a:ext uri="{FF2B5EF4-FFF2-40B4-BE49-F238E27FC236}">
                <a16:creationId xmlns:a16="http://schemas.microsoft.com/office/drawing/2014/main" id="{8D257B4C-D1A0-499A-916F-F123138097F1}"/>
              </a:ext>
            </a:extLst>
          </p:cNvPr>
          <p:cNvGrpSpPr/>
          <p:nvPr/>
        </p:nvGrpSpPr>
        <p:grpSpPr>
          <a:xfrm>
            <a:off x="5619791" y="4198928"/>
            <a:ext cx="2973243" cy="1900198"/>
            <a:chOff x="5619791" y="4198928"/>
            <a:chExt cx="2973243" cy="1900198"/>
          </a:xfrm>
        </p:grpSpPr>
        <p:pic>
          <p:nvPicPr>
            <p:cNvPr id="3" name="図 2">
              <a:extLst>
                <a:ext uri="{FF2B5EF4-FFF2-40B4-BE49-F238E27FC236}">
                  <a16:creationId xmlns:a16="http://schemas.microsoft.com/office/drawing/2014/main" id="{A4CFC03C-CBD9-4D80-8D3D-CA08F103C1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53683" y="4198928"/>
              <a:ext cx="2118544" cy="1575653"/>
            </a:xfrm>
            <a:prstGeom prst="rect">
              <a:avLst/>
            </a:prstGeom>
          </p:spPr>
        </p:pic>
        <p:sp>
          <p:nvSpPr>
            <p:cNvPr id="53" name="テキスト ボックス 52">
              <a:extLst>
                <a:ext uri="{FF2B5EF4-FFF2-40B4-BE49-F238E27FC236}">
                  <a16:creationId xmlns:a16="http://schemas.microsoft.com/office/drawing/2014/main" id="{5B739352-C0C7-425C-8B4C-97912519D3CF}"/>
                </a:ext>
              </a:extLst>
            </p:cNvPr>
            <p:cNvSpPr txBox="1"/>
            <p:nvPr/>
          </p:nvSpPr>
          <p:spPr>
            <a:xfrm>
              <a:off x="5619791" y="5791349"/>
              <a:ext cx="2973243" cy="307777"/>
            </a:xfrm>
            <a:prstGeom prst="rect">
              <a:avLst/>
            </a:prstGeom>
            <a:noFill/>
          </p:spPr>
          <p:txBody>
            <a:bodyPr wrap="square" rtlCol="0">
              <a:spAutoFit/>
            </a:bodyPr>
            <a:lstStyle/>
            <a:p>
              <a:r>
                <a:rPr kumimoji="1" lang="ja-JP" altLang="en-US" sz="1400" dirty="0"/>
                <a:t>こうやって投げるといいと思う！</a:t>
              </a:r>
            </a:p>
          </p:txBody>
        </p:sp>
      </p:grpSp>
      <p:grpSp>
        <p:nvGrpSpPr>
          <p:cNvPr id="54" name="グループ化 53">
            <a:extLst>
              <a:ext uri="{FF2B5EF4-FFF2-40B4-BE49-F238E27FC236}">
                <a16:creationId xmlns:a16="http://schemas.microsoft.com/office/drawing/2014/main" id="{A38C6448-848E-4B70-8B99-0B74BF93E67C}"/>
              </a:ext>
            </a:extLst>
          </p:cNvPr>
          <p:cNvGrpSpPr/>
          <p:nvPr/>
        </p:nvGrpSpPr>
        <p:grpSpPr>
          <a:xfrm>
            <a:off x="9134097" y="1149633"/>
            <a:ext cx="2749676" cy="2869171"/>
            <a:chOff x="9607832" y="1030983"/>
            <a:chExt cx="2749676" cy="2869171"/>
          </a:xfrm>
        </p:grpSpPr>
        <p:grpSp>
          <p:nvGrpSpPr>
            <p:cNvPr id="55" name="グループ化 54">
              <a:extLst>
                <a:ext uri="{FF2B5EF4-FFF2-40B4-BE49-F238E27FC236}">
                  <a16:creationId xmlns:a16="http://schemas.microsoft.com/office/drawing/2014/main" id="{5778E918-0F99-4A4B-AEF5-83B2F1CB710F}"/>
                </a:ext>
              </a:extLst>
            </p:cNvPr>
            <p:cNvGrpSpPr/>
            <p:nvPr/>
          </p:nvGrpSpPr>
          <p:grpSpPr>
            <a:xfrm>
              <a:off x="9998243" y="2711407"/>
              <a:ext cx="2359265" cy="1188747"/>
              <a:chOff x="7297986" y="4298091"/>
              <a:chExt cx="2359265" cy="1188747"/>
            </a:xfrm>
          </p:grpSpPr>
          <p:sp>
            <p:nvSpPr>
              <p:cNvPr id="59" name="楕円 58">
                <a:extLst>
                  <a:ext uri="{FF2B5EF4-FFF2-40B4-BE49-F238E27FC236}">
                    <a16:creationId xmlns:a16="http://schemas.microsoft.com/office/drawing/2014/main" id="{82F95FAD-3356-4F42-A196-17F0CC923717}"/>
                  </a:ext>
                </a:extLst>
              </p:cNvPr>
              <p:cNvSpPr/>
              <p:nvPr/>
            </p:nvSpPr>
            <p:spPr>
              <a:xfrm>
                <a:off x="7297986" y="4298091"/>
                <a:ext cx="2359265" cy="118874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テキスト ボックス 59">
                <a:extLst>
                  <a:ext uri="{FF2B5EF4-FFF2-40B4-BE49-F238E27FC236}">
                    <a16:creationId xmlns:a16="http://schemas.microsoft.com/office/drawing/2014/main" id="{CFD21DA1-1202-4569-B03A-251EE70FA780}"/>
                  </a:ext>
                </a:extLst>
              </p:cNvPr>
              <p:cNvSpPr txBox="1"/>
              <p:nvPr/>
            </p:nvSpPr>
            <p:spPr>
              <a:xfrm>
                <a:off x="7675122" y="4710544"/>
                <a:ext cx="1640236" cy="523220"/>
              </a:xfrm>
              <a:prstGeom prst="rect">
                <a:avLst/>
              </a:prstGeom>
              <a:noFill/>
              <a:ln>
                <a:noFill/>
              </a:ln>
            </p:spPr>
            <p:txBody>
              <a:bodyPr wrap="square" rtlCol="0">
                <a:spAutoFit/>
              </a:bodyPr>
              <a:lstStyle/>
              <a:p>
                <a:r>
                  <a:rPr kumimoji="1" lang="ja-JP" altLang="en-US" sz="2800" dirty="0"/>
                  <a:t>他者理解</a:t>
                </a:r>
              </a:p>
            </p:txBody>
          </p:sp>
        </p:grpSp>
        <p:grpSp>
          <p:nvGrpSpPr>
            <p:cNvPr id="56" name="グループ化 55">
              <a:extLst>
                <a:ext uri="{FF2B5EF4-FFF2-40B4-BE49-F238E27FC236}">
                  <a16:creationId xmlns:a16="http://schemas.microsoft.com/office/drawing/2014/main" id="{C4F36FE0-4E45-4DDE-8847-9443C6D55458}"/>
                </a:ext>
              </a:extLst>
            </p:cNvPr>
            <p:cNvGrpSpPr/>
            <p:nvPr/>
          </p:nvGrpSpPr>
          <p:grpSpPr>
            <a:xfrm>
              <a:off x="9607832" y="1030983"/>
              <a:ext cx="2496219" cy="1151655"/>
              <a:chOff x="6509251" y="678692"/>
              <a:chExt cx="2496219" cy="1151655"/>
            </a:xfrm>
          </p:grpSpPr>
          <p:sp>
            <p:nvSpPr>
              <p:cNvPr id="57" name="楕円 56">
                <a:extLst>
                  <a:ext uri="{FF2B5EF4-FFF2-40B4-BE49-F238E27FC236}">
                    <a16:creationId xmlns:a16="http://schemas.microsoft.com/office/drawing/2014/main" id="{B404A875-9ED7-4FC1-AED1-D70340840B20}"/>
                  </a:ext>
                </a:extLst>
              </p:cNvPr>
              <p:cNvSpPr/>
              <p:nvPr/>
            </p:nvSpPr>
            <p:spPr>
              <a:xfrm>
                <a:off x="6509251" y="678692"/>
                <a:ext cx="2496219" cy="115165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テキスト ボックス 57">
                <a:extLst>
                  <a:ext uri="{FF2B5EF4-FFF2-40B4-BE49-F238E27FC236}">
                    <a16:creationId xmlns:a16="http://schemas.microsoft.com/office/drawing/2014/main" id="{E6A3B64F-096C-4BE5-9650-CAD9E4324106}"/>
                  </a:ext>
                </a:extLst>
              </p:cNvPr>
              <p:cNvSpPr txBox="1"/>
              <p:nvPr/>
            </p:nvSpPr>
            <p:spPr>
              <a:xfrm>
                <a:off x="6878912" y="1007017"/>
                <a:ext cx="2032993" cy="584775"/>
              </a:xfrm>
              <a:prstGeom prst="rect">
                <a:avLst/>
              </a:prstGeom>
              <a:noFill/>
              <a:ln>
                <a:noFill/>
              </a:ln>
            </p:spPr>
            <p:txBody>
              <a:bodyPr wrap="square" rtlCol="0">
                <a:spAutoFit/>
              </a:bodyPr>
              <a:lstStyle/>
              <a:p>
                <a:r>
                  <a:rPr kumimoji="1" lang="ja-JP" altLang="en-US" sz="3200" dirty="0"/>
                  <a:t>課題意識</a:t>
                </a:r>
              </a:p>
            </p:txBody>
          </p:sp>
        </p:grpSp>
      </p:grpSp>
      <p:grpSp>
        <p:nvGrpSpPr>
          <p:cNvPr id="29" name="グループ化 28">
            <a:extLst>
              <a:ext uri="{FF2B5EF4-FFF2-40B4-BE49-F238E27FC236}">
                <a16:creationId xmlns:a16="http://schemas.microsoft.com/office/drawing/2014/main" id="{3257B914-1B42-4B0C-BC71-DD720974EE2F}"/>
              </a:ext>
            </a:extLst>
          </p:cNvPr>
          <p:cNvGrpSpPr/>
          <p:nvPr/>
        </p:nvGrpSpPr>
        <p:grpSpPr>
          <a:xfrm>
            <a:off x="6707086" y="77693"/>
            <a:ext cx="5617236" cy="6261523"/>
            <a:chOff x="6707086" y="77693"/>
            <a:chExt cx="5617236" cy="6261523"/>
          </a:xfrm>
        </p:grpSpPr>
        <p:grpSp>
          <p:nvGrpSpPr>
            <p:cNvPr id="22" name="グループ化 21">
              <a:extLst>
                <a:ext uri="{FF2B5EF4-FFF2-40B4-BE49-F238E27FC236}">
                  <a16:creationId xmlns:a16="http://schemas.microsoft.com/office/drawing/2014/main" id="{9769591E-8EC7-4505-8BC2-57F6C3688571}"/>
                </a:ext>
              </a:extLst>
            </p:cNvPr>
            <p:cNvGrpSpPr/>
            <p:nvPr/>
          </p:nvGrpSpPr>
          <p:grpSpPr>
            <a:xfrm>
              <a:off x="6707086" y="77693"/>
              <a:ext cx="5363137" cy="6261523"/>
              <a:chOff x="6707086" y="77693"/>
              <a:chExt cx="5363137" cy="6261523"/>
            </a:xfrm>
          </p:grpSpPr>
          <p:grpSp>
            <p:nvGrpSpPr>
              <p:cNvPr id="21" name="グループ化 20">
                <a:extLst>
                  <a:ext uri="{FF2B5EF4-FFF2-40B4-BE49-F238E27FC236}">
                    <a16:creationId xmlns:a16="http://schemas.microsoft.com/office/drawing/2014/main" id="{0D2FF2B2-C709-4E9A-9BB3-A2A80C55C771}"/>
                  </a:ext>
                </a:extLst>
              </p:cNvPr>
              <p:cNvGrpSpPr/>
              <p:nvPr/>
            </p:nvGrpSpPr>
            <p:grpSpPr>
              <a:xfrm>
                <a:off x="8647364" y="4234736"/>
                <a:ext cx="3266632" cy="2104480"/>
                <a:chOff x="8647364" y="4234736"/>
                <a:chExt cx="3266632" cy="2104480"/>
              </a:xfrm>
            </p:grpSpPr>
            <p:pic>
              <p:nvPicPr>
                <p:cNvPr id="62" name="図 61">
                  <a:extLst>
                    <a:ext uri="{FF2B5EF4-FFF2-40B4-BE49-F238E27FC236}">
                      <a16:creationId xmlns:a16="http://schemas.microsoft.com/office/drawing/2014/main" id="{C914C587-715A-4942-9451-CD810CEC4F8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50097" y="4234736"/>
                  <a:ext cx="3163899" cy="1778354"/>
                </a:xfrm>
                <a:prstGeom prst="rect">
                  <a:avLst/>
                </a:prstGeom>
              </p:spPr>
            </p:pic>
            <p:sp>
              <p:nvSpPr>
                <p:cNvPr id="63" name="テキスト ボックス 62">
                  <a:extLst>
                    <a:ext uri="{FF2B5EF4-FFF2-40B4-BE49-F238E27FC236}">
                      <a16:creationId xmlns:a16="http://schemas.microsoft.com/office/drawing/2014/main" id="{0715D952-A1C2-46A8-864E-2D9319B45D2E}"/>
                    </a:ext>
                  </a:extLst>
                </p:cNvPr>
                <p:cNvSpPr txBox="1"/>
                <p:nvPr/>
              </p:nvSpPr>
              <p:spPr>
                <a:xfrm>
                  <a:off x="8647364" y="6031439"/>
                  <a:ext cx="3266631" cy="307777"/>
                </a:xfrm>
                <a:prstGeom prst="rect">
                  <a:avLst/>
                </a:prstGeom>
                <a:noFill/>
              </p:spPr>
              <p:txBody>
                <a:bodyPr wrap="square" rtlCol="0">
                  <a:spAutoFit/>
                </a:bodyPr>
                <a:lstStyle/>
                <a:p>
                  <a:pPr algn="ctr"/>
                  <a:r>
                    <a:rPr kumimoji="1" lang="ja-JP" altLang="en-US" sz="1400" dirty="0"/>
                    <a:t>アタックなら任せて！</a:t>
                  </a:r>
                </a:p>
              </p:txBody>
            </p:sp>
          </p:grpSp>
          <p:sp>
            <p:nvSpPr>
              <p:cNvPr id="64" name="正方形/長方形 63">
                <a:extLst>
                  <a:ext uri="{FF2B5EF4-FFF2-40B4-BE49-F238E27FC236}">
                    <a16:creationId xmlns:a16="http://schemas.microsoft.com/office/drawing/2014/main" id="{EA725AD8-07C5-4DF4-A7FF-0345F75C6ED6}"/>
                  </a:ext>
                </a:extLst>
              </p:cNvPr>
              <p:cNvSpPr/>
              <p:nvPr/>
            </p:nvSpPr>
            <p:spPr>
              <a:xfrm>
                <a:off x="6707086" y="77693"/>
                <a:ext cx="5363137" cy="538277"/>
              </a:xfrm>
              <a:prstGeom prst="rect">
                <a:avLst/>
              </a:prstGeom>
              <a:solidFill>
                <a:schemeClr val="bg1"/>
              </a:solidFill>
              <a:ln w="34925">
                <a:solidFill>
                  <a:srgbClr val="4C21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 name="テキスト ボックス 64">
              <a:extLst>
                <a:ext uri="{FF2B5EF4-FFF2-40B4-BE49-F238E27FC236}">
                  <a16:creationId xmlns:a16="http://schemas.microsoft.com/office/drawing/2014/main" id="{9D0B3C14-4E42-4A3D-B81D-91D438AE1B80}"/>
                </a:ext>
              </a:extLst>
            </p:cNvPr>
            <p:cNvSpPr txBox="1"/>
            <p:nvPr/>
          </p:nvSpPr>
          <p:spPr>
            <a:xfrm>
              <a:off x="6747898" y="145238"/>
              <a:ext cx="5576424" cy="461665"/>
            </a:xfrm>
            <a:prstGeom prst="rect">
              <a:avLst/>
            </a:prstGeom>
            <a:noFill/>
          </p:spPr>
          <p:txBody>
            <a:bodyPr wrap="square" rtlCol="0">
              <a:spAutoFit/>
            </a:bodyPr>
            <a:lstStyle/>
            <a:p>
              <a:r>
                <a:rPr kumimoji="1" lang="ja-JP" altLang="en-US" sz="2400" b="1" dirty="0">
                  <a:solidFill>
                    <a:srgbClr val="7030A0"/>
                  </a:solidFill>
                </a:rPr>
                <a:t>チームの特徴を生かした戦い方とは？</a:t>
              </a:r>
            </a:p>
          </p:txBody>
        </p:sp>
      </p:grpSp>
      <p:grpSp>
        <p:nvGrpSpPr>
          <p:cNvPr id="67" name="グループ化 66">
            <a:extLst>
              <a:ext uri="{FF2B5EF4-FFF2-40B4-BE49-F238E27FC236}">
                <a16:creationId xmlns:a16="http://schemas.microsoft.com/office/drawing/2014/main" id="{40968F39-9126-4880-8F8F-EE72DAEBED3D}"/>
              </a:ext>
            </a:extLst>
          </p:cNvPr>
          <p:cNvGrpSpPr/>
          <p:nvPr/>
        </p:nvGrpSpPr>
        <p:grpSpPr>
          <a:xfrm rot="21413575">
            <a:off x="-186978" y="1409255"/>
            <a:ext cx="14294737" cy="4304926"/>
            <a:chOff x="-341021" y="1670904"/>
            <a:chExt cx="14294737" cy="4304926"/>
          </a:xfrm>
        </p:grpSpPr>
        <p:sp>
          <p:nvSpPr>
            <p:cNvPr id="68" name="台形 67">
              <a:extLst>
                <a:ext uri="{FF2B5EF4-FFF2-40B4-BE49-F238E27FC236}">
                  <a16:creationId xmlns:a16="http://schemas.microsoft.com/office/drawing/2014/main" id="{AC241DB7-9791-4772-A21A-887BE1A5571B}"/>
                </a:ext>
              </a:extLst>
            </p:cNvPr>
            <p:cNvSpPr/>
            <p:nvPr/>
          </p:nvSpPr>
          <p:spPr>
            <a:xfrm rot="15496104">
              <a:off x="4619879" y="-3112190"/>
              <a:ext cx="4127120" cy="14048919"/>
            </a:xfrm>
            <a:prstGeom prst="trapezoid">
              <a:avLst>
                <a:gd name="adj" fmla="val 30266"/>
              </a:avLst>
            </a:prstGeom>
            <a:solidFill>
              <a:schemeClr val="bg1">
                <a:alpha val="66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9" name="グループ化 68">
              <a:extLst>
                <a:ext uri="{FF2B5EF4-FFF2-40B4-BE49-F238E27FC236}">
                  <a16:creationId xmlns:a16="http://schemas.microsoft.com/office/drawing/2014/main" id="{A52827A3-30B2-4FFA-891F-0A18B5567A99}"/>
                </a:ext>
              </a:extLst>
            </p:cNvPr>
            <p:cNvGrpSpPr/>
            <p:nvPr/>
          </p:nvGrpSpPr>
          <p:grpSpPr>
            <a:xfrm rot="21093880">
              <a:off x="375903" y="1670904"/>
              <a:ext cx="13577813" cy="3463391"/>
              <a:chOff x="-956862" y="956029"/>
              <a:chExt cx="15783385" cy="4274095"/>
            </a:xfrm>
          </p:grpSpPr>
          <p:grpSp>
            <p:nvGrpSpPr>
              <p:cNvPr id="70" name="グループ化 69">
                <a:extLst>
                  <a:ext uri="{FF2B5EF4-FFF2-40B4-BE49-F238E27FC236}">
                    <a16:creationId xmlns:a16="http://schemas.microsoft.com/office/drawing/2014/main" id="{72F94201-8E33-4B07-9BD8-F70415D09900}"/>
                  </a:ext>
                </a:extLst>
              </p:cNvPr>
              <p:cNvGrpSpPr/>
              <p:nvPr/>
            </p:nvGrpSpPr>
            <p:grpSpPr>
              <a:xfrm>
                <a:off x="6154814" y="3387238"/>
                <a:ext cx="913221" cy="972000"/>
                <a:chOff x="6354839" y="3368187"/>
                <a:chExt cx="913221" cy="972000"/>
              </a:xfrm>
            </p:grpSpPr>
            <p:pic>
              <p:nvPicPr>
                <p:cNvPr id="184" name="図 183">
                  <a:extLst>
                    <a:ext uri="{FF2B5EF4-FFF2-40B4-BE49-F238E27FC236}">
                      <a16:creationId xmlns:a16="http://schemas.microsoft.com/office/drawing/2014/main" id="{25C839FB-E6EE-4180-A4F9-890A9E4FFB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54839" y="3368187"/>
                  <a:ext cx="913221" cy="972000"/>
                </a:xfrm>
                <a:prstGeom prst="rect">
                  <a:avLst/>
                </a:prstGeom>
              </p:spPr>
            </p:pic>
            <p:sp>
              <p:nvSpPr>
                <p:cNvPr id="185" name="テキスト ボックス 184">
                  <a:extLst>
                    <a:ext uri="{FF2B5EF4-FFF2-40B4-BE49-F238E27FC236}">
                      <a16:creationId xmlns:a16="http://schemas.microsoft.com/office/drawing/2014/main" id="{778C0928-9257-4B47-9366-A2FCCAA107BA}"/>
                    </a:ext>
                  </a:extLst>
                </p:cNvPr>
                <p:cNvSpPr txBox="1"/>
                <p:nvPr/>
              </p:nvSpPr>
              <p:spPr>
                <a:xfrm>
                  <a:off x="6355984" y="3609268"/>
                  <a:ext cx="898472" cy="4557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省察</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71" name="グループ化 70">
                <a:extLst>
                  <a:ext uri="{FF2B5EF4-FFF2-40B4-BE49-F238E27FC236}">
                    <a16:creationId xmlns:a16="http://schemas.microsoft.com/office/drawing/2014/main" id="{ACC3B379-5C83-4825-96E0-BACDF003DC91}"/>
                  </a:ext>
                </a:extLst>
              </p:cNvPr>
              <p:cNvGrpSpPr/>
              <p:nvPr/>
            </p:nvGrpSpPr>
            <p:grpSpPr>
              <a:xfrm>
                <a:off x="-956862" y="956029"/>
                <a:ext cx="15783385" cy="4274095"/>
                <a:chOff x="-1086940" y="942381"/>
                <a:chExt cx="15783385" cy="4274095"/>
              </a:xfrm>
            </p:grpSpPr>
            <p:sp>
              <p:nvSpPr>
                <p:cNvPr id="72" name="円弧 71">
                  <a:extLst>
                    <a:ext uri="{FF2B5EF4-FFF2-40B4-BE49-F238E27FC236}">
                      <a16:creationId xmlns:a16="http://schemas.microsoft.com/office/drawing/2014/main" id="{808641FE-EEA7-4822-9980-33AAEDC6DBF7}"/>
                    </a:ext>
                  </a:extLst>
                </p:cNvPr>
                <p:cNvSpPr/>
                <p:nvPr/>
              </p:nvSpPr>
              <p:spPr>
                <a:xfrm rot="5400000">
                  <a:off x="-887271" y="2042094"/>
                  <a:ext cx="2120662" cy="2520000"/>
                </a:xfrm>
                <a:prstGeom prst="arc">
                  <a:avLst>
                    <a:gd name="adj1" fmla="val 18665952"/>
                    <a:gd name="adj2" fmla="val 42465"/>
                  </a:avLst>
                </a:prstGeom>
                <a:ln w="127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73" name="グループ化 72">
                  <a:extLst>
                    <a:ext uri="{FF2B5EF4-FFF2-40B4-BE49-F238E27FC236}">
                      <a16:creationId xmlns:a16="http://schemas.microsoft.com/office/drawing/2014/main" id="{AA5DAAA1-E0A4-4A45-8559-37228AC9EFCA}"/>
                    </a:ext>
                  </a:extLst>
                </p:cNvPr>
                <p:cNvGrpSpPr/>
                <p:nvPr/>
              </p:nvGrpSpPr>
              <p:grpSpPr>
                <a:xfrm>
                  <a:off x="-70961" y="3238117"/>
                  <a:ext cx="542041" cy="540000"/>
                  <a:chOff x="-3220" y="3143030"/>
                  <a:chExt cx="542041" cy="540000"/>
                </a:xfrm>
              </p:grpSpPr>
              <p:pic>
                <p:nvPicPr>
                  <p:cNvPr id="182" name="図 181">
                    <a:extLst>
                      <a:ext uri="{FF2B5EF4-FFF2-40B4-BE49-F238E27FC236}">
                        <a16:creationId xmlns:a16="http://schemas.microsoft.com/office/drawing/2014/main" id="{99A4C951-96DC-40E5-B3D9-84574D8CA5A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20" y="3143030"/>
                    <a:ext cx="509715" cy="540000"/>
                  </a:xfrm>
                  <a:prstGeom prst="rect">
                    <a:avLst/>
                  </a:prstGeom>
                </p:spPr>
              </p:pic>
              <p:sp>
                <p:nvSpPr>
                  <p:cNvPr id="183" name="テキスト ボックス 182">
                    <a:extLst>
                      <a:ext uri="{FF2B5EF4-FFF2-40B4-BE49-F238E27FC236}">
                        <a16:creationId xmlns:a16="http://schemas.microsoft.com/office/drawing/2014/main" id="{AC6F90A0-68D2-4491-8B0D-B9AFE616E8CF}"/>
                      </a:ext>
                    </a:extLst>
                  </p:cNvPr>
                  <p:cNvSpPr txBox="1"/>
                  <p:nvPr/>
                </p:nvSpPr>
                <p:spPr>
                  <a:xfrm>
                    <a:off x="-377" y="3176872"/>
                    <a:ext cx="539198" cy="41780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遂行・表現</a:t>
                    </a:r>
                  </a:p>
                </p:txBody>
              </p:sp>
            </p:grpSp>
            <p:grpSp>
              <p:nvGrpSpPr>
                <p:cNvPr id="74" name="グループ化 73">
                  <a:extLst>
                    <a:ext uri="{FF2B5EF4-FFF2-40B4-BE49-F238E27FC236}">
                      <a16:creationId xmlns:a16="http://schemas.microsoft.com/office/drawing/2014/main" id="{C80B5C5F-06CE-4666-A319-FF13C1855432}"/>
                    </a:ext>
                  </a:extLst>
                </p:cNvPr>
                <p:cNvGrpSpPr/>
                <p:nvPr/>
              </p:nvGrpSpPr>
              <p:grpSpPr>
                <a:xfrm>
                  <a:off x="-59260" y="942381"/>
                  <a:ext cx="14755705" cy="4274095"/>
                  <a:chOff x="-51046" y="956029"/>
                  <a:chExt cx="14755705" cy="4274095"/>
                </a:xfrm>
              </p:grpSpPr>
              <p:sp>
                <p:nvSpPr>
                  <p:cNvPr id="75" name="円弧 74">
                    <a:extLst>
                      <a:ext uri="{FF2B5EF4-FFF2-40B4-BE49-F238E27FC236}">
                        <a16:creationId xmlns:a16="http://schemas.microsoft.com/office/drawing/2014/main" id="{28FA57FA-A4C6-4487-AD96-A07E11F85B80}"/>
                      </a:ext>
                    </a:extLst>
                  </p:cNvPr>
                  <p:cNvSpPr/>
                  <p:nvPr/>
                </p:nvSpPr>
                <p:spPr>
                  <a:xfrm rot="5400000">
                    <a:off x="558262" y="1589007"/>
                    <a:ext cx="2353898" cy="3572513"/>
                  </a:xfrm>
                  <a:prstGeom prst="arc">
                    <a:avLst>
                      <a:gd name="adj1" fmla="val 18413273"/>
                      <a:gd name="adj2" fmla="val 3386959"/>
                    </a:avLst>
                  </a:prstGeom>
                  <a:ln w="28575">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76" name="グループ化 75">
                    <a:extLst>
                      <a:ext uri="{FF2B5EF4-FFF2-40B4-BE49-F238E27FC236}">
                        <a16:creationId xmlns:a16="http://schemas.microsoft.com/office/drawing/2014/main" id="{BD53689F-0031-4428-A01C-3A2FD3BFF4BC}"/>
                      </a:ext>
                    </a:extLst>
                  </p:cNvPr>
                  <p:cNvGrpSpPr/>
                  <p:nvPr/>
                </p:nvGrpSpPr>
                <p:grpSpPr>
                  <a:xfrm>
                    <a:off x="33337" y="956029"/>
                    <a:ext cx="14671322" cy="4274095"/>
                    <a:chOff x="33337" y="956029"/>
                    <a:chExt cx="14671322" cy="4274095"/>
                  </a:xfrm>
                </p:grpSpPr>
                <p:sp>
                  <p:nvSpPr>
                    <p:cNvPr id="77" name="円弧 76">
                      <a:extLst>
                        <a:ext uri="{FF2B5EF4-FFF2-40B4-BE49-F238E27FC236}">
                          <a16:creationId xmlns:a16="http://schemas.microsoft.com/office/drawing/2014/main" id="{70E70E14-DEBB-41B1-BF52-C407991701E9}"/>
                        </a:ext>
                      </a:extLst>
                    </p:cNvPr>
                    <p:cNvSpPr/>
                    <p:nvPr/>
                  </p:nvSpPr>
                  <p:spPr>
                    <a:xfrm rot="5400000">
                      <a:off x="4501358" y="1571209"/>
                      <a:ext cx="2177998" cy="3632059"/>
                    </a:xfrm>
                    <a:prstGeom prst="arc">
                      <a:avLst>
                        <a:gd name="adj1" fmla="val 4590351"/>
                        <a:gd name="adj2" fmla="val 5498644"/>
                      </a:avLst>
                    </a:prstGeom>
                    <a:ln w="53975">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8" name="円弧 77">
                      <a:extLst>
                        <a:ext uri="{FF2B5EF4-FFF2-40B4-BE49-F238E27FC236}">
                          <a16:creationId xmlns:a16="http://schemas.microsoft.com/office/drawing/2014/main" id="{41C02EE9-37CF-4D5E-9CFD-5BBC5398A92D}"/>
                        </a:ext>
                      </a:extLst>
                    </p:cNvPr>
                    <p:cNvSpPr/>
                    <p:nvPr/>
                  </p:nvSpPr>
                  <p:spPr>
                    <a:xfrm rot="16200000">
                      <a:off x="276460" y="3146564"/>
                      <a:ext cx="946049" cy="839075"/>
                    </a:xfrm>
                    <a:prstGeom prst="arc">
                      <a:avLst>
                        <a:gd name="adj1" fmla="val 840475"/>
                        <a:gd name="adj2" fmla="val 3804102"/>
                      </a:avLst>
                    </a:prstGeom>
                    <a:ln w="127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9" name="円弧 78">
                      <a:extLst>
                        <a:ext uri="{FF2B5EF4-FFF2-40B4-BE49-F238E27FC236}">
                          <a16:creationId xmlns:a16="http://schemas.microsoft.com/office/drawing/2014/main" id="{A70D3649-F62C-4077-88F4-EF961ECBE5FA}"/>
                        </a:ext>
                      </a:extLst>
                    </p:cNvPr>
                    <p:cNvSpPr/>
                    <p:nvPr/>
                  </p:nvSpPr>
                  <p:spPr>
                    <a:xfrm rot="16200000">
                      <a:off x="3572159" y="2443432"/>
                      <a:ext cx="2025415" cy="1721924"/>
                    </a:xfrm>
                    <a:prstGeom prst="arc">
                      <a:avLst>
                        <a:gd name="adj1" fmla="val 18396949"/>
                        <a:gd name="adj2" fmla="val 20951525"/>
                      </a:avLst>
                    </a:prstGeom>
                    <a:ln w="5715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0" name="円弧 79">
                      <a:extLst>
                        <a:ext uri="{FF2B5EF4-FFF2-40B4-BE49-F238E27FC236}">
                          <a16:creationId xmlns:a16="http://schemas.microsoft.com/office/drawing/2014/main" id="{8498D3D8-0980-4A51-B6DD-3FE13D56C214}"/>
                        </a:ext>
                      </a:extLst>
                    </p:cNvPr>
                    <p:cNvSpPr/>
                    <p:nvPr/>
                  </p:nvSpPr>
                  <p:spPr>
                    <a:xfrm rot="5400000">
                      <a:off x="252797" y="2969624"/>
                      <a:ext cx="1092091" cy="1278844"/>
                    </a:xfrm>
                    <a:prstGeom prst="arc">
                      <a:avLst>
                        <a:gd name="adj1" fmla="val 3434722"/>
                        <a:gd name="adj2" fmla="val 5025411"/>
                      </a:avLst>
                    </a:prstGeom>
                    <a:ln w="127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1" name="円弧 80">
                      <a:extLst>
                        <a:ext uri="{FF2B5EF4-FFF2-40B4-BE49-F238E27FC236}">
                          <a16:creationId xmlns:a16="http://schemas.microsoft.com/office/drawing/2014/main" id="{1F18DF5E-0D38-44B6-A301-77656308EC02}"/>
                        </a:ext>
                      </a:extLst>
                    </p:cNvPr>
                    <p:cNvSpPr/>
                    <p:nvPr/>
                  </p:nvSpPr>
                  <p:spPr>
                    <a:xfrm rot="16200000">
                      <a:off x="6160021" y="2035179"/>
                      <a:ext cx="2092708" cy="1951890"/>
                    </a:xfrm>
                    <a:prstGeom prst="arc">
                      <a:avLst>
                        <a:gd name="adj1" fmla="val 18358929"/>
                        <a:gd name="adj2" fmla="val 20688014"/>
                      </a:avLst>
                    </a:prstGeom>
                    <a:ln w="762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2" name="円弧 81">
                      <a:extLst>
                        <a:ext uri="{FF2B5EF4-FFF2-40B4-BE49-F238E27FC236}">
                          <a16:creationId xmlns:a16="http://schemas.microsoft.com/office/drawing/2014/main" id="{4A368078-47B2-4413-A4F6-5C4DF5876F08}"/>
                        </a:ext>
                      </a:extLst>
                    </p:cNvPr>
                    <p:cNvSpPr/>
                    <p:nvPr/>
                  </p:nvSpPr>
                  <p:spPr>
                    <a:xfrm rot="16200000">
                      <a:off x="1502731" y="2694319"/>
                      <a:ext cx="1920976" cy="1661075"/>
                    </a:xfrm>
                    <a:prstGeom prst="arc">
                      <a:avLst>
                        <a:gd name="adj1" fmla="val 18482380"/>
                        <a:gd name="adj2" fmla="val 20605809"/>
                      </a:avLst>
                    </a:prstGeom>
                    <a:ln w="28575">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3" name="円弧 82">
                      <a:extLst>
                        <a:ext uri="{FF2B5EF4-FFF2-40B4-BE49-F238E27FC236}">
                          <a16:creationId xmlns:a16="http://schemas.microsoft.com/office/drawing/2014/main" id="{62FE786A-8C68-4D1C-910B-00DA4C5CDE53}"/>
                        </a:ext>
                      </a:extLst>
                    </p:cNvPr>
                    <p:cNvSpPr/>
                    <p:nvPr/>
                  </p:nvSpPr>
                  <p:spPr>
                    <a:xfrm rot="5400000">
                      <a:off x="2387921" y="1658603"/>
                      <a:ext cx="2100316" cy="3615123"/>
                    </a:xfrm>
                    <a:prstGeom prst="arc">
                      <a:avLst>
                        <a:gd name="adj1" fmla="val 4426673"/>
                        <a:gd name="adj2" fmla="val 5469323"/>
                      </a:avLst>
                    </a:prstGeom>
                    <a:ln w="28575">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4" name="円弧 83">
                      <a:extLst>
                        <a:ext uri="{FF2B5EF4-FFF2-40B4-BE49-F238E27FC236}">
                          <a16:creationId xmlns:a16="http://schemas.microsoft.com/office/drawing/2014/main" id="{21301685-5A9A-4A88-A9B4-73DE2623414B}"/>
                        </a:ext>
                      </a:extLst>
                    </p:cNvPr>
                    <p:cNvSpPr/>
                    <p:nvPr/>
                  </p:nvSpPr>
                  <p:spPr>
                    <a:xfrm rot="5400000">
                      <a:off x="6787113" y="1462329"/>
                      <a:ext cx="2288846" cy="3399505"/>
                    </a:xfrm>
                    <a:prstGeom prst="arc">
                      <a:avLst>
                        <a:gd name="adj1" fmla="val 4417597"/>
                        <a:gd name="adj2" fmla="val 5731805"/>
                      </a:avLst>
                    </a:prstGeom>
                    <a:ln w="762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5" name="円弧 84">
                      <a:extLst>
                        <a:ext uri="{FF2B5EF4-FFF2-40B4-BE49-F238E27FC236}">
                          <a16:creationId xmlns:a16="http://schemas.microsoft.com/office/drawing/2014/main" id="{804A083B-6C8B-40B0-ABD5-9DF90908FF23}"/>
                        </a:ext>
                      </a:extLst>
                    </p:cNvPr>
                    <p:cNvSpPr/>
                    <p:nvPr/>
                  </p:nvSpPr>
                  <p:spPr>
                    <a:xfrm rot="16200000">
                      <a:off x="1572510" y="2705391"/>
                      <a:ext cx="1823700" cy="1605912"/>
                    </a:xfrm>
                    <a:prstGeom prst="arc">
                      <a:avLst>
                        <a:gd name="adj1" fmla="val 734662"/>
                        <a:gd name="adj2" fmla="val 2931814"/>
                      </a:avLst>
                    </a:prstGeom>
                    <a:ln w="28575">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6" name="円弧 85">
                      <a:extLst>
                        <a:ext uri="{FF2B5EF4-FFF2-40B4-BE49-F238E27FC236}">
                          <a16:creationId xmlns:a16="http://schemas.microsoft.com/office/drawing/2014/main" id="{50720116-1B62-4378-BE67-6F2B559F0C7C}"/>
                        </a:ext>
                      </a:extLst>
                    </p:cNvPr>
                    <p:cNvSpPr/>
                    <p:nvPr/>
                  </p:nvSpPr>
                  <p:spPr>
                    <a:xfrm rot="16200000">
                      <a:off x="3764517" y="2332460"/>
                      <a:ext cx="1776311" cy="1681970"/>
                    </a:xfrm>
                    <a:prstGeom prst="arc">
                      <a:avLst>
                        <a:gd name="adj1" fmla="val 876098"/>
                        <a:gd name="adj2" fmla="val 3705063"/>
                      </a:avLst>
                    </a:prstGeom>
                    <a:ln w="5715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7" name="円弧 86">
                      <a:extLst>
                        <a:ext uri="{FF2B5EF4-FFF2-40B4-BE49-F238E27FC236}">
                          <a16:creationId xmlns:a16="http://schemas.microsoft.com/office/drawing/2014/main" id="{A26B5D8B-D430-41EA-A5B2-2B0E99D4B4FF}"/>
                        </a:ext>
                      </a:extLst>
                    </p:cNvPr>
                    <p:cNvSpPr/>
                    <p:nvPr/>
                  </p:nvSpPr>
                  <p:spPr>
                    <a:xfrm rot="16200000">
                      <a:off x="6554523" y="2006883"/>
                      <a:ext cx="1896492" cy="1785361"/>
                    </a:xfrm>
                    <a:prstGeom prst="arc">
                      <a:avLst>
                        <a:gd name="adj1" fmla="val 21300231"/>
                        <a:gd name="adj2" fmla="val 3930407"/>
                      </a:avLst>
                    </a:prstGeom>
                    <a:ln w="762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8" name="円弧 87">
                      <a:extLst>
                        <a:ext uri="{FF2B5EF4-FFF2-40B4-BE49-F238E27FC236}">
                          <a16:creationId xmlns:a16="http://schemas.microsoft.com/office/drawing/2014/main" id="{2112BD14-52B0-4E3C-9F61-DE50F37DE081}"/>
                        </a:ext>
                      </a:extLst>
                    </p:cNvPr>
                    <p:cNvSpPr/>
                    <p:nvPr/>
                  </p:nvSpPr>
                  <p:spPr>
                    <a:xfrm rot="16200000">
                      <a:off x="213537" y="2953720"/>
                      <a:ext cx="1345629" cy="1567979"/>
                    </a:xfrm>
                    <a:prstGeom prst="arc">
                      <a:avLst>
                        <a:gd name="adj1" fmla="val 18087649"/>
                        <a:gd name="adj2" fmla="val 19787945"/>
                      </a:avLst>
                    </a:prstGeom>
                    <a:ln w="127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9" name="円弧 88">
                      <a:extLst>
                        <a:ext uri="{FF2B5EF4-FFF2-40B4-BE49-F238E27FC236}">
                          <a16:creationId xmlns:a16="http://schemas.microsoft.com/office/drawing/2014/main" id="{1233C687-C6C8-4D39-BED2-2F9A5D4E3C9F}"/>
                        </a:ext>
                      </a:extLst>
                    </p:cNvPr>
                    <p:cNvSpPr/>
                    <p:nvPr/>
                  </p:nvSpPr>
                  <p:spPr>
                    <a:xfrm rot="5400000">
                      <a:off x="34009" y="3003881"/>
                      <a:ext cx="1154035" cy="1155380"/>
                    </a:xfrm>
                    <a:prstGeom prst="arc">
                      <a:avLst>
                        <a:gd name="adj1" fmla="val 16527045"/>
                        <a:gd name="adj2" fmla="val 18447770"/>
                      </a:avLst>
                    </a:prstGeom>
                    <a:ln w="127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0" name="円弧 89">
                      <a:extLst>
                        <a:ext uri="{FF2B5EF4-FFF2-40B4-BE49-F238E27FC236}">
                          <a16:creationId xmlns:a16="http://schemas.microsoft.com/office/drawing/2014/main" id="{CC6856D1-1A67-45E0-9638-0EE8B80E6B6C}"/>
                        </a:ext>
                      </a:extLst>
                    </p:cNvPr>
                    <p:cNvSpPr/>
                    <p:nvPr/>
                  </p:nvSpPr>
                  <p:spPr>
                    <a:xfrm rot="5400000">
                      <a:off x="874366" y="2141077"/>
                      <a:ext cx="2103004" cy="2610022"/>
                    </a:xfrm>
                    <a:prstGeom prst="arc">
                      <a:avLst>
                        <a:gd name="adj1" fmla="val 15993606"/>
                        <a:gd name="adj2" fmla="val 17497819"/>
                      </a:avLst>
                    </a:prstGeom>
                    <a:ln w="28575">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1" name="円弧 90">
                      <a:extLst>
                        <a:ext uri="{FF2B5EF4-FFF2-40B4-BE49-F238E27FC236}">
                          <a16:creationId xmlns:a16="http://schemas.microsoft.com/office/drawing/2014/main" id="{5F1A5B62-1923-4884-9AB5-CB1B85C3FD89}"/>
                        </a:ext>
                      </a:extLst>
                    </p:cNvPr>
                    <p:cNvSpPr/>
                    <p:nvPr/>
                  </p:nvSpPr>
                  <p:spPr>
                    <a:xfrm rot="5400000">
                      <a:off x="2664306" y="1514087"/>
                      <a:ext cx="2100316" cy="3615123"/>
                    </a:xfrm>
                    <a:prstGeom prst="arc">
                      <a:avLst>
                        <a:gd name="adj1" fmla="val 16200000"/>
                        <a:gd name="adj2" fmla="val 17148733"/>
                      </a:avLst>
                    </a:prstGeom>
                    <a:ln w="53975">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2" name="円弧 91">
                      <a:extLst>
                        <a:ext uri="{FF2B5EF4-FFF2-40B4-BE49-F238E27FC236}">
                          <a16:creationId xmlns:a16="http://schemas.microsoft.com/office/drawing/2014/main" id="{E0768D48-1C3B-4E17-8B38-4FE6E6BAE7EF}"/>
                        </a:ext>
                      </a:extLst>
                    </p:cNvPr>
                    <p:cNvSpPr/>
                    <p:nvPr/>
                  </p:nvSpPr>
                  <p:spPr>
                    <a:xfrm rot="5400000">
                      <a:off x="4961287" y="1254724"/>
                      <a:ext cx="2374355" cy="4493965"/>
                    </a:xfrm>
                    <a:prstGeom prst="arc">
                      <a:avLst>
                        <a:gd name="adj1" fmla="val 17445890"/>
                        <a:gd name="adj2" fmla="val 4328371"/>
                      </a:avLst>
                    </a:prstGeom>
                    <a:ln w="762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3" name="円弧 92">
                      <a:extLst>
                        <a:ext uri="{FF2B5EF4-FFF2-40B4-BE49-F238E27FC236}">
                          <a16:creationId xmlns:a16="http://schemas.microsoft.com/office/drawing/2014/main" id="{568B9C81-8526-4D26-BEE8-66CC7F22A474}"/>
                        </a:ext>
                      </a:extLst>
                    </p:cNvPr>
                    <p:cNvSpPr/>
                    <p:nvPr/>
                  </p:nvSpPr>
                  <p:spPr>
                    <a:xfrm rot="5400000">
                      <a:off x="5352219" y="1277630"/>
                      <a:ext cx="2442630" cy="3615123"/>
                    </a:xfrm>
                    <a:prstGeom prst="arc">
                      <a:avLst>
                        <a:gd name="adj1" fmla="val 16012560"/>
                        <a:gd name="adj2" fmla="val 17447664"/>
                      </a:avLst>
                    </a:prstGeom>
                    <a:ln w="762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4" name="円弧 93">
                      <a:extLst>
                        <a:ext uri="{FF2B5EF4-FFF2-40B4-BE49-F238E27FC236}">
                          <a16:creationId xmlns:a16="http://schemas.microsoft.com/office/drawing/2014/main" id="{7238255E-5CD7-4D3D-9824-B9266E2F71B2}"/>
                        </a:ext>
                      </a:extLst>
                    </p:cNvPr>
                    <p:cNvSpPr/>
                    <p:nvPr/>
                  </p:nvSpPr>
                  <p:spPr>
                    <a:xfrm rot="5400000">
                      <a:off x="7479399" y="980979"/>
                      <a:ext cx="2974457" cy="5037765"/>
                    </a:xfrm>
                    <a:prstGeom prst="arc">
                      <a:avLst>
                        <a:gd name="adj1" fmla="val 16861183"/>
                        <a:gd name="adj2" fmla="val 4563059"/>
                      </a:avLst>
                    </a:prstGeom>
                    <a:ln w="1016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5" name="円弧 94">
                      <a:extLst>
                        <a:ext uri="{FF2B5EF4-FFF2-40B4-BE49-F238E27FC236}">
                          <a16:creationId xmlns:a16="http://schemas.microsoft.com/office/drawing/2014/main" id="{DD36B266-383A-4D44-908D-C4ADA156C52D}"/>
                        </a:ext>
                      </a:extLst>
                    </p:cNvPr>
                    <p:cNvSpPr/>
                    <p:nvPr/>
                  </p:nvSpPr>
                  <p:spPr>
                    <a:xfrm rot="5400000">
                      <a:off x="2513458" y="1831164"/>
                      <a:ext cx="2100316" cy="3615123"/>
                    </a:xfrm>
                    <a:prstGeom prst="arc">
                      <a:avLst>
                        <a:gd name="adj1" fmla="val 17493454"/>
                        <a:gd name="adj2" fmla="val 4149662"/>
                      </a:avLst>
                    </a:prstGeom>
                    <a:ln w="5715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96" name="グループ化 95">
                      <a:extLst>
                        <a:ext uri="{FF2B5EF4-FFF2-40B4-BE49-F238E27FC236}">
                          <a16:creationId xmlns:a16="http://schemas.microsoft.com/office/drawing/2014/main" id="{9B3F1E95-E4CF-462F-8003-48BBD1CEE636}"/>
                        </a:ext>
                      </a:extLst>
                    </p:cNvPr>
                    <p:cNvGrpSpPr/>
                    <p:nvPr/>
                  </p:nvGrpSpPr>
                  <p:grpSpPr>
                    <a:xfrm>
                      <a:off x="7586494" y="3378100"/>
                      <a:ext cx="927823" cy="972000"/>
                      <a:chOff x="7716631" y="3313533"/>
                      <a:chExt cx="927823" cy="972000"/>
                    </a:xfrm>
                  </p:grpSpPr>
                  <p:pic>
                    <p:nvPicPr>
                      <p:cNvPr id="180" name="図 179">
                        <a:extLst>
                          <a:ext uri="{FF2B5EF4-FFF2-40B4-BE49-F238E27FC236}">
                            <a16:creationId xmlns:a16="http://schemas.microsoft.com/office/drawing/2014/main" id="{4AD55215-6729-4E71-BEA6-0149884D7DAD}"/>
                          </a:ext>
                        </a:extLst>
                      </p:cNvPr>
                      <p:cNvPicPr>
                        <a:picLocks noChangeAspect="1"/>
                      </p:cNvPicPr>
                      <p:nvPr/>
                    </p:nvPicPr>
                    <p:blipFill>
                      <a:blip r:embed="rId11"/>
                      <a:stretch>
                        <a:fillRect/>
                      </a:stretch>
                    </p:blipFill>
                    <p:spPr>
                      <a:xfrm>
                        <a:off x="7716631" y="3313533"/>
                        <a:ext cx="927823" cy="972000"/>
                      </a:xfrm>
                      <a:prstGeom prst="rect">
                        <a:avLst/>
                      </a:prstGeom>
                    </p:spPr>
                  </p:pic>
                  <p:sp>
                    <p:nvSpPr>
                      <p:cNvPr id="181" name="テキスト ボックス 180">
                        <a:extLst>
                          <a:ext uri="{FF2B5EF4-FFF2-40B4-BE49-F238E27FC236}">
                            <a16:creationId xmlns:a16="http://schemas.microsoft.com/office/drawing/2014/main" id="{93D4F396-DF1F-48BB-960B-2E9DF7AA8649}"/>
                          </a:ext>
                        </a:extLst>
                      </p:cNvPr>
                      <p:cNvSpPr txBox="1"/>
                      <p:nvPr/>
                    </p:nvSpPr>
                    <p:spPr>
                      <a:xfrm>
                        <a:off x="7755058" y="3527784"/>
                        <a:ext cx="801150" cy="4557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発意</a:t>
                        </a:r>
                      </a:p>
                    </p:txBody>
                  </p:sp>
                </p:grpSp>
                <p:grpSp>
                  <p:nvGrpSpPr>
                    <p:cNvPr id="97" name="グループ化 96">
                      <a:extLst>
                        <a:ext uri="{FF2B5EF4-FFF2-40B4-BE49-F238E27FC236}">
                          <a16:creationId xmlns:a16="http://schemas.microsoft.com/office/drawing/2014/main" id="{C54EA270-61CA-4944-B4E5-C33833D7E8B5}"/>
                        </a:ext>
                      </a:extLst>
                    </p:cNvPr>
                    <p:cNvGrpSpPr/>
                    <p:nvPr/>
                  </p:nvGrpSpPr>
                  <p:grpSpPr>
                    <a:xfrm>
                      <a:off x="7913496" y="2199369"/>
                      <a:ext cx="920811" cy="972000"/>
                      <a:chOff x="8113521" y="2180318"/>
                      <a:chExt cx="920811" cy="972000"/>
                    </a:xfrm>
                  </p:grpSpPr>
                  <p:pic>
                    <p:nvPicPr>
                      <p:cNvPr id="166" name="図 165">
                        <a:extLst>
                          <a:ext uri="{FF2B5EF4-FFF2-40B4-BE49-F238E27FC236}">
                            <a16:creationId xmlns:a16="http://schemas.microsoft.com/office/drawing/2014/main" id="{7F39B092-DED8-4994-BF06-E4968AC898D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121381" y="2180318"/>
                        <a:ext cx="912951" cy="972000"/>
                      </a:xfrm>
                      <a:prstGeom prst="rect">
                        <a:avLst/>
                      </a:prstGeom>
                    </p:spPr>
                  </p:pic>
                  <p:sp>
                    <p:nvSpPr>
                      <p:cNvPr id="167" name="テキスト ボックス 166">
                        <a:extLst>
                          <a:ext uri="{FF2B5EF4-FFF2-40B4-BE49-F238E27FC236}">
                            <a16:creationId xmlns:a16="http://schemas.microsoft.com/office/drawing/2014/main" id="{9401AD1E-5628-4F25-A8F7-F826A4FCBFE2}"/>
                          </a:ext>
                        </a:extLst>
                      </p:cNvPr>
                      <p:cNvSpPr txBox="1"/>
                      <p:nvPr/>
                    </p:nvSpPr>
                    <p:spPr>
                      <a:xfrm>
                        <a:off x="8113521" y="2442186"/>
                        <a:ext cx="912760" cy="4557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構想</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98" name="グループ化 97">
                      <a:extLst>
                        <a:ext uri="{FF2B5EF4-FFF2-40B4-BE49-F238E27FC236}">
                          <a16:creationId xmlns:a16="http://schemas.microsoft.com/office/drawing/2014/main" id="{44DBAFFB-07AB-47CA-AE36-E498CADAAE0A}"/>
                        </a:ext>
                      </a:extLst>
                    </p:cNvPr>
                    <p:cNvGrpSpPr/>
                    <p:nvPr/>
                  </p:nvGrpSpPr>
                  <p:grpSpPr>
                    <a:xfrm>
                      <a:off x="6736365" y="1474647"/>
                      <a:ext cx="917487" cy="972000"/>
                      <a:chOff x="6936390" y="1455596"/>
                      <a:chExt cx="917487" cy="972000"/>
                    </a:xfrm>
                  </p:grpSpPr>
                  <p:pic>
                    <p:nvPicPr>
                      <p:cNvPr id="164" name="図 163">
                        <a:extLst>
                          <a:ext uri="{FF2B5EF4-FFF2-40B4-BE49-F238E27FC236}">
                            <a16:creationId xmlns:a16="http://schemas.microsoft.com/office/drawing/2014/main" id="{28F86A62-275C-4A33-BCB5-0264A52658E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936390" y="1455596"/>
                        <a:ext cx="917487" cy="972000"/>
                      </a:xfrm>
                      <a:prstGeom prst="rect">
                        <a:avLst/>
                      </a:prstGeom>
                    </p:spPr>
                  </p:pic>
                  <p:sp>
                    <p:nvSpPr>
                      <p:cNvPr id="165" name="テキスト ボックス 164">
                        <a:extLst>
                          <a:ext uri="{FF2B5EF4-FFF2-40B4-BE49-F238E27FC236}">
                            <a16:creationId xmlns:a16="http://schemas.microsoft.com/office/drawing/2014/main" id="{87A5881F-9CC5-4A6F-B13A-396EA97AD198}"/>
                          </a:ext>
                        </a:extLst>
                      </p:cNvPr>
                      <p:cNvSpPr txBox="1"/>
                      <p:nvPr/>
                    </p:nvSpPr>
                    <p:spPr>
                      <a:xfrm>
                        <a:off x="6995683" y="1691577"/>
                        <a:ext cx="819650" cy="4557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構築</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99" name="グループ化 98">
                      <a:extLst>
                        <a:ext uri="{FF2B5EF4-FFF2-40B4-BE49-F238E27FC236}">
                          <a16:creationId xmlns:a16="http://schemas.microsoft.com/office/drawing/2014/main" id="{4996E266-05DD-4CBE-A0B8-FD097E1BF308}"/>
                        </a:ext>
                      </a:extLst>
                    </p:cNvPr>
                    <p:cNvGrpSpPr/>
                    <p:nvPr/>
                  </p:nvGrpSpPr>
                  <p:grpSpPr>
                    <a:xfrm>
                      <a:off x="5799885" y="2229083"/>
                      <a:ext cx="917487" cy="972000"/>
                      <a:chOff x="6007699" y="2175293"/>
                      <a:chExt cx="917487" cy="972000"/>
                    </a:xfrm>
                  </p:grpSpPr>
                  <p:pic>
                    <p:nvPicPr>
                      <p:cNvPr id="162" name="図 161">
                        <a:extLst>
                          <a:ext uri="{FF2B5EF4-FFF2-40B4-BE49-F238E27FC236}">
                            <a16:creationId xmlns:a16="http://schemas.microsoft.com/office/drawing/2014/main" id="{E0C8B669-1FD5-473A-81B4-AAB8A85E515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007699" y="2175293"/>
                        <a:ext cx="917487" cy="972000"/>
                      </a:xfrm>
                      <a:prstGeom prst="rect">
                        <a:avLst/>
                      </a:prstGeom>
                    </p:spPr>
                  </p:pic>
                  <p:sp>
                    <p:nvSpPr>
                      <p:cNvPr id="163" name="テキスト ボックス 162">
                        <a:extLst>
                          <a:ext uri="{FF2B5EF4-FFF2-40B4-BE49-F238E27FC236}">
                            <a16:creationId xmlns:a16="http://schemas.microsoft.com/office/drawing/2014/main" id="{F824714D-4C1B-4109-ABA0-B8EFCBAE4310}"/>
                          </a:ext>
                        </a:extLst>
                      </p:cNvPr>
                      <p:cNvSpPr txBox="1"/>
                      <p:nvPr/>
                    </p:nvSpPr>
                    <p:spPr>
                      <a:xfrm>
                        <a:off x="6073906" y="2354824"/>
                        <a:ext cx="798196" cy="6456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遂行・表現</a:t>
                        </a:r>
                      </a:p>
                    </p:txBody>
                  </p:sp>
                </p:grpSp>
                <p:grpSp>
                  <p:nvGrpSpPr>
                    <p:cNvPr id="100" name="グループ化 99">
                      <a:extLst>
                        <a:ext uri="{FF2B5EF4-FFF2-40B4-BE49-F238E27FC236}">
                          <a16:creationId xmlns:a16="http://schemas.microsoft.com/office/drawing/2014/main" id="{74E7F41F-A1A7-451D-B05C-AC23EBBC44BC}"/>
                        </a:ext>
                      </a:extLst>
                    </p:cNvPr>
                    <p:cNvGrpSpPr/>
                    <p:nvPr/>
                  </p:nvGrpSpPr>
                  <p:grpSpPr>
                    <a:xfrm>
                      <a:off x="4754419" y="3570556"/>
                      <a:ext cx="794925" cy="828000"/>
                      <a:chOff x="4954444" y="3551505"/>
                      <a:chExt cx="794925" cy="828000"/>
                    </a:xfrm>
                  </p:grpSpPr>
                  <p:pic>
                    <p:nvPicPr>
                      <p:cNvPr id="160" name="図 159">
                        <a:extLst>
                          <a:ext uri="{FF2B5EF4-FFF2-40B4-BE49-F238E27FC236}">
                            <a16:creationId xmlns:a16="http://schemas.microsoft.com/office/drawing/2014/main" id="{87007387-5DDA-4133-A74E-A6892893E13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963466" y="3551505"/>
                        <a:ext cx="785903" cy="828000"/>
                      </a:xfrm>
                      <a:prstGeom prst="rect">
                        <a:avLst/>
                      </a:prstGeom>
                    </p:spPr>
                  </p:pic>
                  <p:sp>
                    <p:nvSpPr>
                      <p:cNvPr id="161" name="テキスト ボックス 160">
                        <a:extLst>
                          <a:ext uri="{FF2B5EF4-FFF2-40B4-BE49-F238E27FC236}">
                            <a16:creationId xmlns:a16="http://schemas.microsoft.com/office/drawing/2014/main" id="{47E59969-D7CC-4B8D-A826-D9CCC3E03FBB}"/>
                          </a:ext>
                        </a:extLst>
                      </p:cNvPr>
                      <p:cNvSpPr txBox="1"/>
                      <p:nvPr/>
                    </p:nvSpPr>
                    <p:spPr>
                      <a:xfrm>
                        <a:off x="4954444" y="3749674"/>
                        <a:ext cx="785107" cy="3798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発意</a:t>
                        </a:r>
                      </a:p>
                    </p:txBody>
                  </p:sp>
                </p:grpSp>
                <p:grpSp>
                  <p:nvGrpSpPr>
                    <p:cNvPr id="101" name="グループ化 100">
                      <a:extLst>
                        <a:ext uri="{FF2B5EF4-FFF2-40B4-BE49-F238E27FC236}">
                          <a16:creationId xmlns:a16="http://schemas.microsoft.com/office/drawing/2014/main" id="{53F38BFC-0145-4ACB-87FD-C59F1C5BA9E7}"/>
                        </a:ext>
                      </a:extLst>
                    </p:cNvPr>
                    <p:cNvGrpSpPr/>
                    <p:nvPr/>
                  </p:nvGrpSpPr>
                  <p:grpSpPr>
                    <a:xfrm>
                      <a:off x="5156461" y="2579557"/>
                      <a:ext cx="777699" cy="828000"/>
                      <a:chOff x="5356486" y="2560506"/>
                      <a:chExt cx="777699" cy="828000"/>
                    </a:xfrm>
                  </p:grpSpPr>
                  <p:pic>
                    <p:nvPicPr>
                      <p:cNvPr id="158" name="図 157">
                        <a:extLst>
                          <a:ext uri="{FF2B5EF4-FFF2-40B4-BE49-F238E27FC236}">
                            <a16:creationId xmlns:a16="http://schemas.microsoft.com/office/drawing/2014/main" id="{3040DA6A-5EAC-4EF6-9BF8-556F0AE844B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356486" y="2560506"/>
                        <a:ext cx="777699" cy="828000"/>
                      </a:xfrm>
                      <a:prstGeom prst="rect">
                        <a:avLst/>
                      </a:prstGeom>
                    </p:spPr>
                  </p:pic>
                  <p:sp>
                    <p:nvSpPr>
                      <p:cNvPr id="159" name="テキスト ボックス 158">
                        <a:extLst>
                          <a:ext uri="{FF2B5EF4-FFF2-40B4-BE49-F238E27FC236}">
                            <a16:creationId xmlns:a16="http://schemas.microsoft.com/office/drawing/2014/main" id="{C5926BCC-46D7-48A2-976A-2681839AA6CC}"/>
                          </a:ext>
                        </a:extLst>
                      </p:cNvPr>
                      <p:cNvSpPr txBox="1"/>
                      <p:nvPr/>
                    </p:nvSpPr>
                    <p:spPr>
                      <a:xfrm>
                        <a:off x="5380913" y="2793482"/>
                        <a:ext cx="743150" cy="3798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構想</a:t>
                        </a:r>
                        <a:endPar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102" name="グループ化 101">
                      <a:extLst>
                        <a:ext uri="{FF2B5EF4-FFF2-40B4-BE49-F238E27FC236}">
                          <a16:creationId xmlns:a16="http://schemas.microsoft.com/office/drawing/2014/main" id="{3118DB47-94B2-4697-89C8-2D21CF5E72B8}"/>
                        </a:ext>
                      </a:extLst>
                    </p:cNvPr>
                    <p:cNvGrpSpPr/>
                    <p:nvPr/>
                  </p:nvGrpSpPr>
                  <p:grpSpPr>
                    <a:xfrm>
                      <a:off x="4194791" y="1903332"/>
                      <a:ext cx="781563" cy="828000"/>
                      <a:chOff x="4394816" y="1884281"/>
                      <a:chExt cx="781563" cy="828000"/>
                    </a:xfrm>
                  </p:grpSpPr>
                  <p:pic>
                    <p:nvPicPr>
                      <p:cNvPr id="156" name="図 155">
                        <a:extLst>
                          <a:ext uri="{FF2B5EF4-FFF2-40B4-BE49-F238E27FC236}">
                            <a16:creationId xmlns:a16="http://schemas.microsoft.com/office/drawing/2014/main" id="{374DE2FA-7CF8-4A51-A01E-DE4216B663DD}"/>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394816" y="1884281"/>
                        <a:ext cx="781563" cy="828000"/>
                      </a:xfrm>
                      <a:prstGeom prst="rect">
                        <a:avLst/>
                      </a:prstGeom>
                    </p:spPr>
                  </p:pic>
                  <p:sp>
                    <p:nvSpPr>
                      <p:cNvPr id="157" name="テキスト ボックス 156">
                        <a:extLst>
                          <a:ext uri="{FF2B5EF4-FFF2-40B4-BE49-F238E27FC236}">
                            <a16:creationId xmlns:a16="http://schemas.microsoft.com/office/drawing/2014/main" id="{01E61185-9B8B-41F2-9A25-E7569D094046}"/>
                          </a:ext>
                        </a:extLst>
                      </p:cNvPr>
                      <p:cNvSpPr txBox="1"/>
                      <p:nvPr/>
                    </p:nvSpPr>
                    <p:spPr>
                      <a:xfrm>
                        <a:off x="4425612" y="2083501"/>
                        <a:ext cx="711275" cy="3798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構築</a:t>
                        </a:r>
                        <a:endPar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103" name="グループ化 102">
                      <a:extLst>
                        <a:ext uri="{FF2B5EF4-FFF2-40B4-BE49-F238E27FC236}">
                          <a16:creationId xmlns:a16="http://schemas.microsoft.com/office/drawing/2014/main" id="{8C2D7B27-F8AD-412F-BFB7-ACEA4F81B823}"/>
                        </a:ext>
                      </a:extLst>
                    </p:cNvPr>
                    <p:cNvGrpSpPr/>
                    <p:nvPr/>
                  </p:nvGrpSpPr>
                  <p:grpSpPr>
                    <a:xfrm>
                      <a:off x="3379276" y="2625960"/>
                      <a:ext cx="781563" cy="828000"/>
                      <a:chOff x="3579301" y="2606909"/>
                      <a:chExt cx="781563" cy="828000"/>
                    </a:xfrm>
                  </p:grpSpPr>
                  <p:pic>
                    <p:nvPicPr>
                      <p:cNvPr id="154" name="図 153">
                        <a:extLst>
                          <a:ext uri="{FF2B5EF4-FFF2-40B4-BE49-F238E27FC236}">
                            <a16:creationId xmlns:a16="http://schemas.microsoft.com/office/drawing/2014/main" id="{D34E3577-27BD-4B6F-BBBB-F49F5BF9B182}"/>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579301" y="2606909"/>
                        <a:ext cx="781563" cy="828000"/>
                      </a:xfrm>
                      <a:prstGeom prst="rect">
                        <a:avLst/>
                      </a:prstGeom>
                    </p:spPr>
                  </p:pic>
                  <p:sp>
                    <p:nvSpPr>
                      <p:cNvPr id="155" name="テキスト ボックス 154">
                        <a:extLst>
                          <a:ext uri="{FF2B5EF4-FFF2-40B4-BE49-F238E27FC236}">
                            <a16:creationId xmlns:a16="http://schemas.microsoft.com/office/drawing/2014/main" id="{B9E2753B-68AB-4D0E-93E6-9261D0541B17}"/>
                          </a:ext>
                        </a:extLst>
                      </p:cNvPr>
                      <p:cNvSpPr txBox="1"/>
                      <p:nvPr/>
                    </p:nvSpPr>
                    <p:spPr>
                      <a:xfrm>
                        <a:off x="3611094" y="2743306"/>
                        <a:ext cx="708692" cy="5697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遂行・表現</a:t>
                        </a:r>
                      </a:p>
                    </p:txBody>
                  </p:sp>
                </p:grpSp>
                <p:grpSp>
                  <p:nvGrpSpPr>
                    <p:cNvPr id="104" name="グループ化 103">
                      <a:extLst>
                        <a:ext uri="{FF2B5EF4-FFF2-40B4-BE49-F238E27FC236}">
                          <a16:creationId xmlns:a16="http://schemas.microsoft.com/office/drawing/2014/main" id="{C15B48D0-EDCD-470F-970D-B8F422053D58}"/>
                        </a:ext>
                      </a:extLst>
                    </p:cNvPr>
                    <p:cNvGrpSpPr/>
                    <p:nvPr/>
                  </p:nvGrpSpPr>
                  <p:grpSpPr>
                    <a:xfrm>
                      <a:off x="3788792" y="3518878"/>
                      <a:ext cx="777929" cy="828000"/>
                      <a:chOff x="3988817" y="3499827"/>
                      <a:chExt cx="777929" cy="828000"/>
                    </a:xfrm>
                  </p:grpSpPr>
                  <p:pic>
                    <p:nvPicPr>
                      <p:cNvPr id="152" name="図 151">
                        <a:extLst>
                          <a:ext uri="{FF2B5EF4-FFF2-40B4-BE49-F238E27FC236}">
                            <a16:creationId xmlns:a16="http://schemas.microsoft.com/office/drawing/2014/main" id="{33AADC42-9BFE-4DD4-A8F1-E9543CAF760F}"/>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988817" y="3499827"/>
                        <a:ext cx="777929" cy="828000"/>
                      </a:xfrm>
                      <a:prstGeom prst="rect">
                        <a:avLst/>
                      </a:prstGeom>
                    </p:spPr>
                  </p:pic>
                  <p:sp>
                    <p:nvSpPr>
                      <p:cNvPr id="153" name="テキスト ボックス 152">
                        <a:extLst>
                          <a:ext uri="{FF2B5EF4-FFF2-40B4-BE49-F238E27FC236}">
                            <a16:creationId xmlns:a16="http://schemas.microsoft.com/office/drawing/2014/main" id="{46745DD4-1EBF-4FF8-AB9D-E1B64B73AECA}"/>
                          </a:ext>
                        </a:extLst>
                      </p:cNvPr>
                      <p:cNvSpPr txBox="1"/>
                      <p:nvPr/>
                    </p:nvSpPr>
                    <p:spPr>
                      <a:xfrm>
                        <a:off x="4018312" y="3731838"/>
                        <a:ext cx="699377" cy="3798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省察</a:t>
                        </a:r>
                        <a:endPar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105" name="グループ化 104">
                      <a:extLst>
                        <a:ext uri="{FF2B5EF4-FFF2-40B4-BE49-F238E27FC236}">
                          <a16:creationId xmlns:a16="http://schemas.microsoft.com/office/drawing/2014/main" id="{99C2C57D-6E22-4916-AAA0-BA41641338AD}"/>
                        </a:ext>
                      </a:extLst>
                    </p:cNvPr>
                    <p:cNvGrpSpPr/>
                    <p:nvPr/>
                  </p:nvGrpSpPr>
                  <p:grpSpPr>
                    <a:xfrm>
                      <a:off x="2747631" y="3661645"/>
                      <a:ext cx="683393" cy="720000"/>
                      <a:chOff x="2947656" y="3642594"/>
                      <a:chExt cx="683393" cy="720000"/>
                    </a:xfrm>
                  </p:grpSpPr>
                  <p:pic>
                    <p:nvPicPr>
                      <p:cNvPr id="150" name="図 149">
                        <a:extLst>
                          <a:ext uri="{FF2B5EF4-FFF2-40B4-BE49-F238E27FC236}">
                            <a16:creationId xmlns:a16="http://schemas.microsoft.com/office/drawing/2014/main" id="{4CC500A3-D2C7-4E85-8323-A8B4DE9A7902}"/>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947656" y="3642594"/>
                        <a:ext cx="683393" cy="720000"/>
                      </a:xfrm>
                      <a:prstGeom prst="rect">
                        <a:avLst/>
                      </a:prstGeom>
                    </p:spPr>
                  </p:pic>
                  <p:sp>
                    <p:nvSpPr>
                      <p:cNvPr id="151" name="テキスト ボックス 150">
                        <a:extLst>
                          <a:ext uri="{FF2B5EF4-FFF2-40B4-BE49-F238E27FC236}">
                            <a16:creationId xmlns:a16="http://schemas.microsoft.com/office/drawing/2014/main" id="{DD825053-203A-4987-AA04-AC8A0B0736DF}"/>
                          </a:ext>
                        </a:extLst>
                      </p:cNvPr>
                      <p:cNvSpPr txBox="1"/>
                      <p:nvPr/>
                    </p:nvSpPr>
                    <p:spPr>
                      <a:xfrm>
                        <a:off x="2965765" y="3802817"/>
                        <a:ext cx="646813" cy="3798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発意</a:t>
                        </a:r>
                      </a:p>
                    </p:txBody>
                  </p:sp>
                </p:grpSp>
                <p:grpSp>
                  <p:nvGrpSpPr>
                    <p:cNvPr id="106" name="グループ化 105">
                      <a:extLst>
                        <a:ext uri="{FF2B5EF4-FFF2-40B4-BE49-F238E27FC236}">
                          <a16:creationId xmlns:a16="http://schemas.microsoft.com/office/drawing/2014/main" id="{BE9E4A4A-577D-4626-9FCB-C24CD4D13BE0}"/>
                        </a:ext>
                      </a:extLst>
                    </p:cNvPr>
                    <p:cNvGrpSpPr/>
                    <p:nvPr/>
                  </p:nvGrpSpPr>
                  <p:grpSpPr>
                    <a:xfrm>
                      <a:off x="2710567" y="2680344"/>
                      <a:ext cx="769102" cy="825466"/>
                      <a:chOff x="3003434" y="2766759"/>
                      <a:chExt cx="676260" cy="720000"/>
                    </a:xfrm>
                  </p:grpSpPr>
                  <p:pic>
                    <p:nvPicPr>
                      <p:cNvPr id="148" name="図 147">
                        <a:extLst>
                          <a:ext uri="{FF2B5EF4-FFF2-40B4-BE49-F238E27FC236}">
                            <a16:creationId xmlns:a16="http://schemas.microsoft.com/office/drawing/2014/main" id="{F25B01AD-527F-40EC-AC95-1D7A63963EEA}"/>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003434" y="2766759"/>
                        <a:ext cx="676260" cy="720000"/>
                      </a:xfrm>
                      <a:prstGeom prst="rect">
                        <a:avLst/>
                      </a:prstGeom>
                    </p:spPr>
                  </p:pic>
                  <p:sp>
                    <p:nvSpPr>
                      <p:cNvPr id="149" name="テキスト ボックス 148">
                        <a:extLst>
                          <a:ext uri="{FF2B5EF4-FFF2-40B4-BE49-F238E27FC236}">
                            <a16:creationId xmlns:a16="http://schemas.microsoft.com/office/drawing/2014/main" id="{725837CD-A41E-4431-B416-2E0E7A139665}"/>
                          </a:ext>
                        </a:extLst>
                      </p:cNvPr>
                      <p:cNvSpPr txBox="1"/>
                      <p:nvPr/>
                    </p:nvSpPr>
                    <p:spPr>
                      <a:xfrm>
                        <a:off x="3051787" y="2924157"/>
                        <a:ext cx="563526" cy="33129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構想</a:t>
                        </a:r>
                        <a:endPar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107" name="グループ化 106">
                      <a:extLst>
                        <a:ext uri="{FF2B5EF4-FFF2-40B4-BE49-F238E27FC236}">
                          <a16:creationId xmlns:a16="http://schemas.microsoft.com/office/drawing/2014/main" id="{1A5EAB66-EAE8-44FA-B175-ACFE6EE868A5}"/>
                        </a:ext>
                      </a:extLst>
                    </p:cNvPr>
                    <p:cNvGrpSpPr/>
                    <p:nvPr/>
                  </p:nvGrpSpPr>
                  <p:grpSpPr>
                    <a:xfrm>
                      <a:off x="2094523" y="2236496"/>
                      <a:ext cx="697876" cy="720000"/>
                      <a:chOff x="2310799" y="2281826"/>
                      <a:chExt cx="697876" cy="720000"/>
                    </a:xfrm>
                  </p:grpSpPr>
                  <p:pic>
                    <p:nvPicPr>
                      <p:cNvPr id="146" name="図 145">
                        <a:extLst>
                          <a:ext uri="{FF2B5EF4-FFF2-40B4-BE49-F238E27FC236}">
                            <a16:creationId xmlns:a16="http://schemas.microsoft.com/office/drawing/2014/main" id="{7519C90E-60EB-4238-B4E9-47DBC7D78804}"/>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310799" y="2281826"/>
                        <a:ext cx="679620" cy="720000"/>
                      </a:xfrm>
                      <a:prstGeom prst="rect">
                        <a:avLst/>
                      </a:prstGeom>
                    </p:spPr>
                  </p:pic>
                  <p:sp>
                    <p:nvSpPr>
                      <p:cNvPr id="147" name="テキスト ボックス 146">
                        <a:extLst>
                          <a:ext uri="{FF2B5EF4-FFF2-40B4-BE49-F238E27FC236}">
                            <a16:creationId xmlns:a16="http://schemas.microsoft.com/office/drawing/2014/main" id="{59654F2F-2EAD-4A23-94E8-E4A4216B8F2A}"/>
                          </a:ext>
                        </a:extLst>
                      </p:cNvPr>
                      <p:cNvSpPr txBox="1"/>
                      <p:nvPr/>
                    </p:nvSpPr>
                    <p:spPr>
                      <a:xfrm>
                        <a:off x="2339073" y="2465061"/>
                        <a:ext cx="669602" cy="3798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構築</a:t>
                        </a:r>
                        <a:endPar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108" name="グループ化 107">
                      <a:extLst>
                        <a:ext uri="{FF2B5EF4-FFF2-40B4-BE49-F238E27FC236}">
                          <a16:creationId xmlns:a16="http://schemas.microsoft.com/office/drawing/2014/main" id="{E40C7629-8D80-4745-B908-57DD6813CA14}"/>
                        </a:ext>
                      </a:extLst>
                    </p:cNvPr>
                    <p:cNvGrpSpPr/>
                    <p:nvPr/>
                  </p:nvGrpSpPr>
                  <p:grpSpPr>
                    <a:xfrm>
                      <a:off x="1306716" y="2834414"/>
                      <a:ext cx="679620" cy="720000"/>
                      <a:chOff x="1506741" y="2815363"/>
                      <a:chExt cx="679620" cy="720000"/>
                    </a:xfrm>
                  </p:grpSpPr>
                  <p:pic>
                    <p:nvPicPr>
                      <p:cNvPr id="144" name="図 143">
                        <a:extLst>
                          <a:ext uri="{FF2B5EF4-FFF2-40B4-BE49-F238E27FC236}">
                            <a16:creationId xmlns:a16="http://schemas.microsoft.com/office/drawing/2014/main" id="{08DA9A89-34B9-4B6C-AA65-05817192EF70}"/>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506741" y="2815363"/>
                        <a:ext cx="679620" cy="720000"/>
                      </a:xfrm>
                      <a:prstGeom prst="rect">
                        <a:avLst/>
                      </a:prstGeom>
                    </p:spPr>
                  </p:pic>
                  <p:sp>
                    <p:nvSpPr>
                      <p:cNvPr id="145" name="テキスト ボックス 144">
                        <a:extLst>
                          <a:ext uri="{FF2B5EF4-FFF2-40B4-BE49-F238E27FC236}">
                            <a16:creationId xmlns:a16="http://schemas.microsoft.com/office/drawing/2014/main" id="{63966BA6-5B1E-4A8A-A0BC-672595748905}"/>
                          </a:ext>
                        </a:extLst>
                      </p:cNvPr>
                      <p:cNvSpPr txBox="1"/>
                      <p:nvPr/>
                    </p:nvSpPr>
                    <p:spPr>
                      <a:xfrm>
                        <a:off x="1518066" y="2905230"/>
                        <a:ext cx="655075" cy="5317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遂行・表現</a:t>
                        </a:r>
                      </a:p>
                    </p:txBody>
                  </p:sp>
                </p:grpSp>
                <p:grpSp>
                  <p:nvGrpSpPr>
                    <p:cNvPr id="109" name="グループ化 108">
                      <a:extLst>
                        <a:ext uri="{FF2B5EF4-FFF2-40B4-BE49-F238E27FC236}">
                          <a16:creationId xmlns:a16="http://schemas.microsoft.com/office/drawing/2014/main" id="{D5716A14-A682-48E0-93C7-A5DECAFAE160}"/>
                        </a:ext>
                      </a:extLst>
                    </p:cNvPr>
                    <p:cNvGrpSpPr/>
                    <p:nvPr/>
                  </p:nvGrpSpPr>
                  <p:grpSpPr>
                    <a:xfrm>
                      <a:off x="1640590" y="3694846"/>
                      <a:ext cx="676460" cy="720000"/>
                      <a:chOff x="1840615" y="3675795"/>
                      <a:chExt cx="676460" cy="720000"/>
                    </a:xfrm>
                  </p:grpSpPr>
                  <p:pic>
                    <p:nvPicPr>
                      <p:cNvPr id="142" name="図 141">
                        <a:extLst>
                          <a:ext uri="{FF2B5EF4-FFF2-40B4-BE49-F238E27FC236}">
                            <a16:creationId xmlns:a16="http://schemas.microsoft.com/office/drawing/2014/main" id="{62597503-27EE-44A3-AD98-7EBECFCEE363}"/>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840615" y="3675795"/>
                        <a:ext cx="676460" cy="720000"/>
                      </a:xfrm>
                      <a:prstGeom prst="rect">
                        <a:avLst/>
                      </a:prstGeom>
                    </p:spPr>
                  </p:pic>
                  <p:sp>
                    <p:nvSpPr>
                      <p:cNvPr id="143" name="テキスト ボックス 142">
                        <a:extLst>
                          <a:ext uri="{FF2B5EF4-FFF2-40B4-BE49-F238E27FC236}">
                            <a16:creationId xmlns:a16="http://schemas.microsoft.com/office/drawing/2014/main" id="{57C5B88C-A2A9-42AB-84A7-D483290BD874}"/>
                          </a:ext>
                        </a:extLst>
                      </p:cNvPr>
                      <p:cNvSpPr txBox="1"/>
                      <p:nvPr/>
                    </p:nvSpPr>
                    <p:spPr>
                      <a:xfrm>
                        <a:off x="1843746" y="3852066"/>
                        <a:ext cx="666327" cy="3798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省察</a:t>
                        </a:r>
                        <a:endPar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110" name="グループ化 109">
                      <a:extLst>
                        <a:ext uri="{FF2B5EF4-FFF2-40B4-BE49-F238E27FC236}">
                          <a16:creationId xmlns:a16="http://schemas.microsoft.com/office/drawing/2014/main" id="{9FCD9412-E5F5-4567-A527-F3D19789381C}"/>
                        </a:ext>
                      </a:extLst>
                    </p:cNvPr>
                    <p:cNvGrpSpPr/>
                    <p:nvPr/>
                  </p:nvGrpSpPr>
                  <p:grpSpPr>
                    <a:xfrm>
                      <a:off x="726498" y="3716504"/>
                      <a:ext cx="570608" cy="540000"/>
                      <a:chOff x="980216" y="3748522"/>
                      <a:chExt cx="570608" cy="540000"/>
                    </a:xfrm>
                  </p:grpSpPr>
                  <p:pic>
                    <p:nvPicPr>
                      <p:cNvPr id="140" name="図 139">
                        <a:extLst>
                          <a:ext uri="{FF2B5EF4-FFF2-40B4-BE49-F238E27FC236}">
                            <a16:creationId xmlns:a16="http://schemas.microsoft.com/office/drawing/2014/main" id="{152C00F9-7D29-4CF4-9C0A-D4CBC4D851A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991226" y="3748522"/>
                        <a:ext cx="512543" cy="540000"/>
                      </a:xfrm>
                      <a:prstGeom prst="rect">
                        <a:avLst/>
                      </a:prstGeom>
                    </p:spPr>
                  </p:pic>
                  <p:sp>
                    <p:nvSpPr>
                      <p:cNvPr id="141" name="テキスト ボックス 140">
                        <a:extLst>
                          <a:ext uri="{FF2B5EF4-FFF2-40B4-BE49-F238E27FC236}">
                            <a16:creationId xmlns:a16="http://schemas.microsoft.com/office/drawing/2014/main" id="{3EA4D544-EBDF-4EC4-9BAE-EA023B248030}"/>
                          </a:ext>
                        </a:extLst>
                      </p:cNvPr>
                      <p:cNvSpPr txBox="1"/>
                      <p:nvPr/>
                    </p:nvSpPr>
                    <p:spPr>
                      <a:xfrm>
                        <a:off x="980216" y="3841550"/>
                        <a:ext cx="570608" cy="32284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発意</a:t>
                        </a:r>
                      </a:p>
                    </p:txBody>
                  </p:sp>
                </p:grpSp>
                <p:grpSp>
                  <p:nvGrpSpPr>
                    <p:cNvPr id="111" name="グループ化 110">
                      <a:extLst>
                        <a:ext uri="{FF2B5EF4-FFF2-40B4-BE49-F238E27FC236}">
                          <a16:creationId xmlns:a16="http://schemas.microsoft.com/office/drawing/2014/main" id="{9C91CFEA-9CCD-4696-965C-B45463B55722}"/>
                        </a:ext>
                      </a:extLst>
                    </p:cNvPr>
                    <p:cNvGrpSpPr/>
                    <p:nvPr/>
                  </p:nvGrpSpPr>
                  <p:grpSpPr>
                    <a:xfrm>
                      <a:off x="767164" y="3205538"/>
                      <a:ext cx="623361" cy="540000"/>
                      <a:chOff x="1063172" y="3135512"/>
                      <a:chExt cx="623361" cy="540000"/>
                    </a:xfrm>
                  </p:grpSpPr>
                  <p:pic>
                    <p:nvPicPr>
                      <p:cNvPr id="138" name="図 137">
                        <a:extLst>
                          <a:ext uri="{FF2B5EF4-FFF2-40B4-BE49-F238E27FC236}">
                            <a16:creationId xmlns:a16="http://schemas.microsoft.com/office/drawing/2014/main" id="{D9DD37D7-3735-43D2-AFB6-F33B963FA771}"/>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126290" y="3135512"/>
                        <a:ext cx="507195" cy="540000"/>
                      </a:xfrm>
                      <a:prstGeom prst="rect">
                        <a:avLst/>
                      </a:prstGeom>
                    </p:spPr>
                  </p:pic>
                  <p:sp>
                    <p:nvSpPr>
                      <p:cNvPr id="139" name="テキスト ボックス 138">
                        <a:extLst>
                          <a:ext uri="{FF2B5EF4-FFF2-40B4-BE49-F238E27FC236}">
                            <a16:creationId xmlns:a16="http://schemas.microsoft.com/office/drawing/2014/main" id="{AC5FA3BD-96FC-4DDC-BC8A-01115A592B2F}"/>
                          </a:ext>
                        </a:extLst>
                      </p:cNvPr>
                      <p:cNvSpPr txBox="1"/>
                      <p:nvPr/>
                    </p:nvSpPr>
                    <p:spPr>
                      <a:xfrm rot="10454059" flipV="1">
                        <a:off x="1063172" y="3204181"/>
                        <a:ext cx="623361" cy="32284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構想</a:t>
                        </a:r>
                        <a:endParaRPr kumimoji="1"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112" name="グループ化 111">
                      <a:extLst>
                        <a:ext uri="{FF2B5EF4-FFF2-40B4-BE49-F238E27FC236}">
                          <a16:creationId xmlns:a16="http://schemas.microsoft.com/office/drawing/2014/main" id="{507E0281-FC62-4C53-AE71-9C4485AF67DB}"/>
                        </a:ext>
                      </a:extLst>
                    </p:cNvPr>
                    <p:cNvGrpSpPr/>
                    <p:nvPr/>
                  </p:nvGrpSpPr>
                  <p:grpSpPr>
                    <a:xfrm>
                      <a:off x="387737" y="2883509"/>
                      <a:ext cx="545064" cy="540000"/>
                      <a:chOff x="583662" y="2773533"/>
                      <a:chExt cx="545064" cy="540000"/>
                    </a:xfrm>
                  </p:grpSpPr>
                  <p:pic>
                    <p:nvPicPr>
                      <p:cNvPr id="136" name="図 135">
                        <a:extLst>
                          <a:ext uri="{FF2B5EF4-FFF2-40B4-BE49-F238E27FC236}">
                            <a16:creationId xmlns:a16="http://schemas.microsoft.com/office/drawing/2014/main" id="{2D2A12F3-FE9B-4E79-BCCD-832852B44789}"/>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616575" y="2773533"/>
                        <a:ext cx="509715" cy="540000"/>
                      </a:xfrm>
                      <a:prstGeom prst="rect">
                        <a:avLst/>
                      </a:prstGeom>
                    </p:spPr>
                  </p:pic>
                  <p:sp>
                    <p:nvSpPr>
                      <p:cNvPr id="137" name="テキスト ボックス 136">
                        <a:extLst>
                          <a:ext uri="{FF2B5EF4-FFF2-40B4-BE49-F238E27FC236}">
                            <a16:creationId xmlns:a16="http://schemas.microsoft.com/office/drawing/2014/main" id="{AC97C498-66DC-4E1A-AFCB-00B028797776}"/>
                          </a:ext>
                        </a:extLst>
                      </p:cNvPr>
                      <p:cNvSpPr txBox="1"/>
                      <p:nvPr/>
                    </p:nvSpPr>
                    <p:spPr>
                      <a:xfrm>
                        <a:off x="583662" y="2883102"/>
                        <a:ext cx="545064" cy="32284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構築</a:t>
                        </a:r>
                        <a:endParaRPr kumimoji="1"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113" name="グループ化 112">
                      <a:extLst>
                        <a:ext uri="{FF2B5EF4-FFF2-40B4-BE49-F238E27FC236}">
                          <a16:creationId xmlns:a16="http://schemas.microsoft.com/office/drawing/2014/main" id="{1DE886D5-B156-4BCF-9266-55A785E8B793}"/>
                        </a:ext>
                      </a:extLst>
                    </p:cNvPr>
                    <p:cNvGrpSpPr/>
                    <p:nvPr/>
                  </p:nvGrpSpPr>
                  <p:grpSpPr>
                    <a:xfrm>
                      <a:off x="84995" y="3768759"/>
                      <a:ext cx="689806" cy="540000"/>
                      <a:chOff x="243713" y="3767759"/>
                      <a:chExt cx="689806" cy="540000"/>
                    </a:xfrm>
                  </p:grpSpPr>
                  <p:pic>
                    <p:nvPicPr>
                      <p:cNvPr id="134" name="図 133">
                        <a:extLst>
                          <a:ext uri="{FF2B5EF4-FFF2-40B4-BE49-F238E27FC236}">
                            <a16:creationId xmlns:a16="http://schemas.microsoft.com/office/drawing/2014/main" id="{5529EF7F-2AE4-461F-A3AD-E562FEB82B72}"/>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329735" y="3767759"/>
                        <a:ext cx="507345" cy="540000"/>
                      </a:xfrm>
                      <a:prstGeom prst="rect">
                        <a:avLst/>
                      </a:prstGeom>
                    </p:spPr>
                  </p:pic>
                  <p:sp>
                    <p:nvSpPr>
                      <p:cNvPr id="135" name="テキスト ボックス 134">
                        <a:extLst>
                          <a:ext uri="{FF2B5EF4-FFF2-40B4-BE49-F238E27FC236}">
                            <a16:creationId xmlns:a16="http://schemas.microsoft.com/office/drawing/2014/main" id="{44A0D731-CDDC-4370-874E-904AFECC0795}"/>
                          </a:ext>
                        </a:extLst>
                      </p:cNvPr>
                      <p:cNvSpPr txBox="1"/>
                      <p:nvPr/>
                    </p:nvSpPr>
                    <p:spPr>
                      <a:xfrm>
                        <a:off x="243713" y="3871324"/>
                        <a:ext cx="689806" cy="32284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省察</a:t>
                        </a:r>
                        <a:endParaRPr kumimoji="1" lang="ja-JP" altLang="en-US" sz="11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sp>
                  <p:nvSpPr>
                    <p:cNvPr id="114" name="円弧 113">
                      <a:extLst>
                        <a:ext uri="{FF2B5EF4-FFF2-40B4-BE49-F238E27FC236}">
                          <a16:creationId xmlns:a16="http://schemas.microsoft.com/office/drawing/2014/main" id="{990589D7-C96E-480A-9445-90858209A4D1}"/>
                        </a:ext>
                      </a:extLst>
                    </p:cNvPr>
                    <p:cNvSpPr/>
                    <p:nvPr/>
                  </p:nvSpPr>
                  <p:spPr>
                    <a:xfrm rot="16200000">
                      <a:off x="9241557" y="1715410"/>
                      <a:ext cx="2092708" cy="1951890"/>
                    </a:xfrm>
                    <a:prstGeom prst="arc">
                      <a:avLst>
                        <a:gd name="adj1" fmla="val 18358929"/>
                        <a:gd name="adj2" fmla="val 20688014"/>
                      </a:avLst>
                    </a:prstGeom>
                    <a:ln w="762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5" name="円弧 114">
                      <a:extLst>
                        <a:ext uri="{FF2B5EF4-FFF2-40B4-BE49-F238E27FC236}">
                          <a16:creationId xmlns:a16="http://schemas.microsoft.com/office/drawing/2014/main" id="{EDA5DDB2-93AA-461A-A58F-AC2A174210FF}"/>
                        </a:ext>
                      </a:extLst>
                    </p:cNvPr>
                    <p:cNvSpPr/>
                    <p:nvPr/>
                  </p:nvSpPr>
                  <p:spPr>
                    <a:xfrm rot="5400000">
                      <a:off x="9741812" y="1286102"/>
                      <a:ext cx="2288846" cy="3399505"/>
                    </a:xfrm>
                    <a:prstGeom prst="arc">
                      <a:avLst>
                        <a:gd name="adj1" fmla="val 4147110"/>
                        <a:gd name="adj2" fmla="val 5731805"/>
                      </a:avLst>
                    </a:prstGeom>
                    <a:ln w="762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6" name="円弧 115">
                      <a:extLst>
                        <a:ext uri="{FF2B5EF4-FFF2-40B4-BE49-F238E27FC236}">
                          <a16:creationId xmlns:a16="http://schemas.microsoft.com/office/drawing/2014/main" id="{C71E391C-C9E0-4827-A7BF-E6931C925FB9}"/>
                        </a:ext>
                      </a:extLst>
                    </p:cNvPr>
                    <p:cNvSpPr/>
                    <p:nvPr/>
                  </p:nvSpPr>
                  <p:spPr>
                    <a:xfrm rot="5400000">
                      <a:off x="9892533" y="417999"/>
                      <a:ext cx="4274095" cy="5350156"/>
                    </a:xfrm>
                    <a:prstGeom prst="arc">
                      <a:avLst>
                        <a:gd name="adj1" fmla="val 21075206"/>
                        <a:gd name="adj2" fmla="val 4324246"/>
                      </a:avLst>
                    </a:prstGeom>
                    <a:ln w="1016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7" name="円弧 116">
                      <a:extLst>
                        <a:ext uri="{FF2B5EF4-FFF2-40B4-BE49-F238E27FC236}">
                          <a16:creationId xmlns:a16="http://schemas.microsoft.com/office/drawing/2014/main" id="{83B4A912-85B6-4C55-8CA9-7B46734B4021}"/>
                        </a:ext>
                      </a:extLst>
                    </p:cNvPr>
                    <p:cNvSpPr/>
                    <p:nvPr/>
                  </p:nvSpPr>
                  <p:spPr>
                    <a:xfrm rot="16200000">
                      <a:off x="9959263" y="1713487"/>
                      <a:ext cx="1896492" cy="1785361"/>
                    </a:xfrm>
                    <a:prstGeom prst="arc">
                      <a:avLst>
                        <a:gd name="adj1" fmla="val 21300231"/>
                        <a:gd name="adj2" fmla="val 3930407"/>
                      </a:avLst>
                    </a:prstGeom>
                    <a:ln w="762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118" name="グループ化 117">
                      <a:extLst>
                        <a:ext uri="{FF2B5EF4-FFF2-40B4-BE49-F238E27FC236}">
                          <a16:creationId xmlns:a16="http://schemas.microsoft.com/office/drawing/2014/main" id="{78A51058-7573-4DDA-B488-39F30DC801C3}"/>
                        </a:ext>
                      </a:extLst>
                    </p:cNvPr>
                    <p:cNvGrpSpPr/>
                    <p:nvPr/>
                  </p:nvGrpSpPr>
                  <p:grpSpPr>
                    <a:xfrm>
                      <a:off x="11136674" y="1918062"/>
                      <a:ext cx="1152000" cy="1152000"/>
                      <a:chOff x="8121381" y="2180318"/>
                      <a:chExt cx="912951" cy="972000"/>
                    </a:xfrm>
                  </p:grpSpPr>
                  <p:pic>
                    <p:nvPicPr>
                      <p:cNvPr id="132" name="図 131">
                        <a:extLst>
                          <a:ext uri="{FF2B5EF4-FFF2-40B4-BE49-F238E27FC236}">
                            <a16:creationId xmlns:a16="http://schemas.microsoft.com/office/drawing/2014/main" id="{DD8D43EF-207B-47D0-9BFA-4DE4C420F4CA}"/>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8121381" y="2180318"/>
                        <a:ext cx="912951" cy="972000"/>
                      </a:xfrm>
                      <a:prstGeom prst="rect">
                        <a:avLst/>
                      </a:prstGeom>
                    </p:spPr>
                  </p:pic>
                  <p:sp>
                    <p:nvSpPr>
                      <p:cNvPr id="133" name="テキスト ボックス 132">
                        <a:extLst>
                          <a:ext uri="{FF2B5EF4-FFF2-40B4-BE49-F238E27FC236}">
                            <a16:creationId xmlns:a16="http://schemas.microsoft.com/office/drawing/2014/main" id="{82217079-661A-40DB-8234-769412E385DC}"/>
                          </a:ext>
                        </a:extLst>
                      </p:cNvPr>
                      <p:cNvSpPr txBox="1"/>
                      <p:nvPr/>
                    </p:nvSpPr>
                    <p:spPr>
                      <a:xfrm>
                        <a:off x="8234290" y="2478878"/>
                        <a:ext cx="684000" cy="33759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構想</a:t>
                        </a:r>
                        <a:endPar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119" name="グループ化 118">
                      <a:extLst>
                        <a:ext uri="{FF2B5EF4-FFF2-40B4-BE49-F238E27FC236}">
                          <a16:creationId xmlns:a16="http://schemas.microsoft.com/office/drawing/2014/main" id="{4CC3530E-9195-48B2-B3E2-5E9489B79B13}"/>
                        </a:ext>
                      </a:extLst>
                    </p:cNvPr>
                    <p:cNvGrpSpPr/>
                    <p:nvPr/>
                  </p:nvGrpSpPr>
                  <p:grpSpPr>
                    <a:xfrm>
                      <a:off x="9902822" y="1039304"/>
                      <a:ext cx="1152000" cy="1152000"/>
                      <a:chOff x="6936390" y="1455596"/>
                      <a:chExt cx="917487" cy="972000"/>
                    </a:xfrm>
                  </p:grpSpPr>
                  <p:pic>
                    <p:nvPicPr>
                      <p:cNvPr id="130" name="図 129">
                        <a:extLst>
                          <a:ext uri="{FF2B5EF4-FFF2-40B4-BE49-F238E27FC236}">
                            <a16:creationId xmlns:a16="http://schemas.microsoft.com/office/drawing/2014/main" id="{FA63A751-7325-4785-B6BA-D56912FB98D4}"/>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6936390" y="1455596"/>
                        <a:ext cx="917487" cy="972000"/>
                      </a:xfrm>
                      <a:prstGeom prst="rect">
                        <a:avLst/>
                      </a:prstGeom>
                    </p:spPr>
                  </p:pic>
                  <p:sp>
                    <p:nvSpPr>
                      <p:cNvPr id="131" name="テキスト ボックス 130">
                        <a:extLst>
                          <a:ext uri="{FF2B5EF4-FFF2-40B4-BE49-F238E27FC236}">
                            <a16:creationId xmlns:a16="http://schemas.microsoft.com/office/drawing/2014/main" id="{02FD47BC-A240-42F2-AF99-7FA9A6BBE2AA}"/>
                          </a:ext>
                        </a:extLst>
                      </p:cNvPr>
                      <p:cNvSpPr txBox="1"/>
                      <p:nvPr/>
                    </p:nvSpPr>
                    <p:spPr>
                      <a:xfrm>
                        <a:off x="7032631" y="1773120"/>
                        <a:ext cx="684000" cy="33759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構築</a:t>
                        </a:r>
                        <a:endPar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120" name="グループ化 119">
                      <a:extLst>
                        <a:ext uri="{FF2B5EF4-FFF2-40B4-BE49-F238E27FC236}">
                          <a16:creationId xmlns:a16="http://schemas.microsoft.com/office/drawing/2014/main" id="{69C36B62-B533-4298-8218-9F4819E3C90D}"/>
                        </a:ext>
                      </a:extLst>
                    </p:cNvPr>
                    <p:cNvGrpSpPr/>
                    <p:nvPr/>
                  </p:nvGrpSpPr>
                  <p:grpSpPr>
                    <a:xfrm>
                      <a:off x="8679585" y="1801046"/>
                      <a:ext cx="1152000" cy="1152000"/>
                      <a:chOff x="6007699" y="2175293"/>
                      <a:chExt cx="917487" cy="972000"/>
                    </a:xfrm>
                  </p:grpSpPr>
                  <p:pic>
                    <p:nvPicPr>
                      <p:cNvPr id="128" name="図 127">
                        <a:extLst>
                          <a:ext uri="{FF2B5EF4-FFF2-40B4-BE49-F238E27FC236}">
                            <a16:creationId xmlns:a16="http://schemas.microsoft.com/office/drawing/2014/main" id="{60D9EBC5-D08E-4DCF-A7EA-2AF0041CC65B}"/>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6007699" y="2175293"/>
                        <a:ext cx="917487" cy="972000"/>
                      </a:xfrm>
                      <a:prstGeom prst="rect">
                        <a:avLst/>
                      </a:prstGeom>
                    </p:spPr>
                  </p:pic>
                  <p:sp>
                    <p:nvSpPr>
                      <p:cNvPr id="129" name="テキスト ボックス 128">
                        <a:extLst>
                          <a:ext uri="{FF2B5EF4-FFF2-40B4-BE49-F238E27FC236}">
                            <a16:creationId xmlns:a16="http://schemas.microsoft.com/office/drawing/2014/main" id="{3A8068D8-9A1F-4858-845A-5DE69C1B7426}"/>
                          </a:ext>
                        </a:extLst>
                      </p:cNvPr>
                      <p:cNvSpPr txBox="1"/>
                      <p:nvPr/>
                    </p:nvSpPr>
                    <p:spPr>
                      <a:xfrm>
                        <a:off x="6091601" y="2368234"/>
                        <a:ext cx="684000" cy="6088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遂行・</a:t>
                        </a:r>
                        <a:endPar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prstClr val="white"/>
                            </a:solidFill>
                            <a:latin typeface="Calibri"/>
                            <a:ea typeface="ＭＳ Ｐゴシック" panose="020B0600070205080204" pitchFamily="50" charset="-128"/>
                          </a:rPr>
                          <a:t>表現</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121" name="グループ化 120">
                      <a:extLst>
                        <a:ext uri="{FF2B5EF4-FFF2-40B4-BE49-F238E27FC236}">
                          <a16:creationId xmlns:a16="http://schemas.microsoft.com/office/drawing/2014/main" id="{C01A4D4F-6745-4156-B221-C088EEAD0314}"/>
                        </a:ext>
                      </a:extLst>
                    </p:cNvPr>
                    <p:cNvGrpSpPr/>
                    <p:nvPr/>
                  </p:nvGrpSpPr>
                  <p:grpSpPr>
                    <a:xfrm>
                      <a:off x="9142518" y="3220120"/>
                      <a:ext cx="1152000" cy="1152000"/>
                      <a:chOff x="6354839" y="3368187"/>
                      <a:chExt cx="913221" cy="972000"/>
                    </a:xfrm>
                  </p:grpSpPr>
                  <p:pic>
                    <p:nvPicPr>
                      <p:cNvPr id="126" name="図 125">
                        <a:extLst>
                          <a:ext uri="{FF2B5EF4-FFF2-40B4-BE49-F238E27FC236}">
                            <a16:creationId xmlns:a16="http://schemas.microsoft.com/office/drawing/2014/main" id="{9C56D0C8-6C73-4F00-A691-B47810E4E498}"/>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6354839" y="3368187"/>
                        <a:ext cx="913221" cy="972000"/>
                      </a:xfrm>
                      <a:prstGeom prst="rect">
                        <a:avLst/>
                      </a:prstGeom>
                    </p:spPr>
                  </p:pic>
                  <p:sp>
                    <p:nvSpPr>
                      <p:cNvPr id="127" name="テキスト ボックス 126">
                        <a:extLst>
                          <a:ext uri="{FF2B5EF4-FFF2-40B4-BE49-F238E27FC236}">
                            <a16:creationId xmlns:a16="http://schemas.microsoft.com/office/drawing/2014/main" id="{DAAAABA0-6B09-4DF7-9190-0D0D82C4A83F}"/>
                          </a:ext>
                        </a:extLst>
                      </p:cNvPr>
                      <p:cNvSpPr txBox="1"/>
                      <p:nvPr/>
                    </p:nvSpPr>
                    <p:spPr>
                      <a:xfrm>
                        <a:off x="6450856" y="3630963"/>
                        <a:ext cx="68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省察</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sp>
                  <p:nvSpPr>
                    <p:cNvPr id="122" name="円弧 121">
                      <a:extLst>
                        <a:ext uri="{FF2B5EF4-FFF2-40B4-BE49-F238E27FC236}">
                          <a16:creationId xmlns:a16="http://schemas.microsoft.com/office/drawing/2014/main" id="{208090A4-889F-4554-8EEC-20044D36C9E9}"/>
                        </a:ext>
                      </a:extLst>
                    </p:cNvPr>
                    <p:cNvSpPr/>
                    <p:nvPr/>
                  </p:nvSpPr>
                  <p:spPr>
                    <a:xfrm rot="5400000">
                      <a:off x="8768567" y="1158659"/>
                      <a:ext cx="2442630" cy="3615123"/>
                    </a:xfrm>
                    <a:prstGeom prst="arc">
                      <a:avLst>
                        <a:gd name="adj1" fmla="val 16012560"/>
                        <a:gd name="adj2" fmla="val 17447664"/>
                      </a:avLst>
                    </a:prstGeom>
                    <a:ln w="88900">
                      <a:solidFill>
                        <a:srgbClr val="0070C0"/>
                      </a:solidFill>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123" name="グループ化 122">
                      <a:extLst>
                        <a:ext uri="{FF2B5EF4-FFF2-40B4-BE49-F238E27FC236}">
                          <a16:creationId xmlns:a16="http://schemas.microsoft.com/office/drawing/2014/main" id="{488D2843-E3BB-4BDE-AD91-4C8C13E1CFAC}"/>
                        </a:ext>
                      </a:extLst>
                    </p:cNvPr>
                    <p:cNvGrpSpPr/>
                    <p:nvPr/>
                  </p:nvGrpSpPr>
                  <p:grpSpPr>
                    <a:xfrm>
                      <a:off x="10996125" y="3149480"/>
                      <a:ext cx="1152000" cy="1152000"/>
                      <a:chOff x="7716631" y="3313533"/>
                      <a:chExt cx="927823" cy="972000"/>
                    </a:xfrm>
                  </p:grpSpPr>
                  <p:pic>
                    <p:nvPicPr>
                      <p:cNvPr id="124" name="図 123">
                        <a:extLst>
                          <a:ext uri="{FF2B5EF4-FFF2-40B4-BE49-F238E27FC236}">
                            <a16:creationId xmlns:a16="http://schemas.microsoft.com/office/drawing/2014/main" id="{5413AA9E-6A01-4E94-85E8-BEB91ED8181C}"/>
                          </a:ext>
                        </a:extLst>
                      </p:cNvPr>
                      <p:cNvPicPr>
                        <a:picLocks noChangeAspect="1"/>
                      </p:cNvPicPr>
                      <p:nvPr/>
                    </p:nvPicPr>
                    <p:blipFill>
                      <a:blip r:embed="rId11"/>
                      <a:stretch>
                        <a:fillRect/>
                      </a:stretch>
                    </p:blipFill>
                    <p:spPr>
                      <a:xfrm>
                        <a:off x="7716631" y="3313533"/>
                        <a:ext cx="927823" cy="972000"/>
                      </a:xfrm>
                      <a:prstGeom prst="rect">
                        <a:avLst/>
                      </a:prstGeom>
                    </p:spPr>
                  </p:pic>
                  <p:sp>
                    <p:nvSpPr>
                      <p:cNvPr id="125" name="テキスト ボックス 124">
                        <a:extLst>
                          <a:ext uri="{FF2B5EF4-FFF2-40B4-BE49-F238E27FC236}">
                            <a16:creationId xmlns:a16="http://schemas.microsoft.com/office/drawing/2014/main" id="{4F1929FD-06BD-4F9E-A7A2-7549FB5E4AC2}"/>
                          </a:ext>
                        </a:extLst>
                      </p:cNvPr>
                      <p:cNvSpPr txBox="1"/>
                      <p:nvPr/>
                    </p:nvSpPr>
                    <p:spPr>
                      <a:xfrm>
                        <a:off x="7872207" y="3591051"/>
                        <a:ext cx="684000" cy="33759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発意</a:t>
                        </a:r>
                      </a:p>
                    </p:txBody>
                  </p:sp>
                </p:grpSp>
              </p:grpSp>
            </p:grpSp>
          </p:grpSp>
        </p:grpSp>
      </p:grpSp>
    </p:spTree>
    <p:extLst>
      <p:ext uri="{BB962C8B-B14F-4D97-AF65-F5344CB8AC3E}">
        <p14:creationId xmlns:p14="http://schemas.microsoft.com/office/powerpoint/2010/main" val="193749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left)">
                                      <p:cBhvr>
                                        <p:cTn id="2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C636E640-F06E-404B-B094-607F5C961715}"/>
              </a:ext>
            </a:extLst>
          </p:cNvPr>
          <p:cNvGrpSpPr/>
          <p:nvPr/>
        </p:nvGrpSpPr>
        <p:grpSpPr>
          <a:xfrm>
            <a:off x="4905995" y="3018187"/>
            <a:ext cx="2000264" cy="1414474"/>
            <a:chOff x="3071802" y="2571744"/>
            <a:chExt cx="2643206" cy="1774520"/>
          </a:xfrm>
        </p:grpSpPr>
        <p:pic>
          <p:nvPicPr>
            <p:cNvPr id="7" name="図 6" descr="20-1014_c.png">
              <a:extLst>
                <a:ext uri="{FF2B5EF4-FFF2-40B4-BE49-F238E27FC236}">
                  <a16:creationId xmlns:a16="http://schemas.microsoft.com/office/drawing/2014/main" id="{95303F3D-8809-4148-97E3-6C5C53B9AA77}"/>
                </a:ext>
              </a:extLst>
            </p:cNvPr>
            <p:cNvPicPr>
              <a:picLocks noChangeAspect="1"/>
            </p:cNvPicPr>
            <p:nvPr/>
          </p:nvPicPr>
          <p:blipFill>
            <a:blip r:embed="rId4"/>
            <a:stretch>
              <a:fillRect/>
            </a:stretch>
          </p:blipFill>
          <p:spPr>
            <a:xfrm>
              <a:off x="3071802" y="2571744"/>
              <a:ext cx="1285884" cy="1774520"/>
            </a:xfrm>
            <a:prstGeom prst="rect">
              <a:avLst/>
            </a:prstGeom>
          </p:spPr>
        </p:pic>
        <p:pic>
          <p:nvPicPr>
            <p:cNvPr id="8" name="図 7" descr="20-1015_c.png">
              <a:extLst>
                <a:ext uri="{FF2B5EF4-FFF2-40B4-BE49-F238E27FC236}">
                  <a16:creationId xmlns:a16="http://schemas.microsoft.com/office/drawing/2014/main" id="{8B246429-97AC-497F-A3FE-DCA2B5B6562D}"/>
                </a:ext>
              </a:extLst>
            </p:cNvPr>
            <p:cNvPicPr>
              <a:picLocks noChangeAspect="1"/>
            </p:cNvPicPr>
            <p:nvPr/>
          </p:nvPicPr>
          <p:blipFill>
            <a:blip r:embed="rId5"/>
            <a:stretch>
              <a:fillRect/>
            </a:stretch>
          </p:blipFill>
          <p:spPr>
            <a:xfrm>
              <a:off x="4429124" y="2571744"/>
              <a:ext cx="1285884" cy="1774520"/>
            </a:xfrm>
            <a:prstGeom prst="rect">
              <a:avLst/>
            </a:prstGeom>
          </p:spPr>
        </p:pic>
      </p:grpSp>
      <p:sp>
        <p:nvSpPr>
          <p:cNvPr id="10" name="テキスト ボックス 9">
            <a:extLst>
              <a:ext uri="{FF2B5EF4-FFF2-40B4-BE49-F238E27FC236}">
                <a16:creationId xmlns:a16="http://schemas.microsoft.com/office/drawing/2014/main" id="{AE780493-D1C2-4D8E-B946-43F2A2F1D3F1}"/>
              </a:ext>
            </a:extLst>
          </p:cNvPr>
          <p:cNvSpPr txBox="1"/>
          <p:nvPr/>
        </p:nvSpPr>
        <p:spPr>
          <a:xfrm>
            <a:off x="0" y="81465"/>
            <a:ext cx="10535478" cy="646331"/>
          </a:xfrm>
          <a:prstGeom prst="rect">
            <a:avLst/>
          </a:prstGeom>
          <a:noFill/>
        </p:spPr>
        <p:txBody>
          <a:bodyPr wrap="square" rtlCol="0">
            <a:spAutoFit/>
          </a:bodyPr>
          <a:lstStyle/>
          <a:p>
            <a:r>
              <a:rPr lang="ja-JP" altLang="en-US" sz="3600" dirty="0"/>
              <a:t>幼児は遊びや生活の中で</a:t>
            </a:r>
            <a:r>
              <a:rPr lang="ja-JP" altLang="en-US" sz="3600" dirty="0">
                <a:solidFill>
                  <a:srgbClr val="FF0000"/>
                </a:solidFill>
              </a:rPr>
              <a:t>様々な「もの」に出会う</a:t>
            </a:r>
            <a:endParaRPr kumimoji="1" lang="ja-JP" altLang="en-US" sz="3600" dirty="0">
              <a:solidFill>
                <a:srgbClr val="FF0000"/>
              </a:solidFill>
            </a:endParaRPr>
          </a:p>
        </p:txBody>
      </p:sp>
      <p:pic>
        <p:nvPicPr>
          <p:cNvPr id="12" name="図 11" descr="人, 子供, 屋内, 少し が含まれている画像&#10;&#10;自動的に生成された説明">
            <a:extLst>
              <a:ext uri="{FF2B5EF4-FFF2-40B4-BE49-F238E27FC236}">
                <a16:creationId xmlns:a16="http://schemas.microsoft.com/office/drawing/2014/main" id="{1F855624-7870-44D9-A2B1-1E6817FD0E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1127017" y="882651"/>
            <a:ext cx="3061387" cy="2296040"/>
          </a:xfrm>
          <a:prstGeom prst="rect">
            <a:avLst/>
          </a:prstGeom>
        </p:spPr>
      </p:pic>
      <p:pic>
        <p:nvPicPr>
          <p:cNvPr id="14" name="図 13">
            <a:extLst>
              <a:ext uri="{FF2B5EF4-FFF2-40B4-BE49-F238E27FC236}">
                <a16:creationId xmlns:a16="http://schemas.microsoft.com/office/drawing/2014/main" id="{3B198EBE-EF0C-4110-A390-13DA33E7DF73}"/>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70997" y="4584527"/>
            <a:ext cx="2622761" cy="2129169"/>
          </a:xfrm>
          <a:prstGeom prst="rect">
            <a:avLst/>
          </a:prstGeom>
          <a:noFill/>
          <a:ln>
            <a:noFill/>
          </a:ln>
        </p:spPr>
      </p:pic>
      <p:pic>
        <p:nvPicPr>
          <p:cNvPr id="17" name="図 16">
            <a:extLst>
              <a:ext uri="{FF2B5EF4-FFF2-40B4-BE49-F238E27FC236}">
                <a16:creationId xmlns:a16="http://schemas.microsoft.com/office/drawing/2014/main" id="{50A299F4-023C-4791-8E68-F70B3D0BA44F}"/>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rot="10800000">
            <a:off x="4501471" y="844009"/>
            <a:ext cx="2792095" cy="2093595"/>
          </a:xfrm>
          <a:prstGeom prst="rect">
            <a:avLst/>
          </a:prstGeom>
          <a:noFill/>
          <a:ln>
            <a:noFill/>
          </a:ln>
        </p:spPr>
      </p:pic>
      <p:pic>
        <p:nvPicPr>
          <p:cNvPr id="18" name="図 17">
            <a:extLst>
              <a:ext uri="{FF2B5EF4-FFF2-40B4-BE49-F238E27FC236}">
                <a16:creationId xmlns:a16="http://schemas.microsoft.com/office/drawing/2014/main" id="{A26F7202-60D1-452D-AC59-69F4A2B2179A}"/>
              </a:ext>
            </a:extLst>
          </p:cNvPr>
          <p:cNvPicPr/>
          <p:nvPr/>
        </p:nvPicPr>
        <p:blipFill rotWithShape="1">
          <a:blip r:embed="rId9" cstate="screen">
            <a:extLst>
              <a:ext uri="{28A0092B-C50C-407E-A947-70E740481C1C}">
                <a14:useLocalDpi xmlns:a14="http://schemas.microsoft.com/office/drawing/2010/main"/>
              </a:ext>
            </a:extLst>
          </a:blip>
          <a:srcRect/>
          <a:stretch/>
        </p:blipFill>
        <p:spPr bwMode="auto">
          <a:xfrm rot="5400000">
            <a:off x="7185189" y="811251"/>
            <a:ext cx="1417117" cy="1559917"/>
          </a:xfrm>
          <a:prstGeom prst="rect">
            <a:avLst/>
          </a:prstGeom>
          <a:noFill/>
          <a:ln>
            <a:noFill/>
          </a:ln>
          <a:extLst>
            <a:ext uri="{53640926-AAD7-44D8-BBD7-CCE9431645EC}">
              <a14:shadowObscured xmlns:a14="http://schemas.microsoft.com/office/drawing/2010/main"/>
            </a:ext>
          </a:extLst>
        </p:spPr>
      </p:pic>
      <p:grpSp>
        <p:nvGrpSpPr>
          <p:cNvPr id="4" name="グループ化 3"/>
          <p:cNvGrpSpPr/>
          <p:nvPr/>
        </p:nvGrpSpPr>
        <p:grpSpPr>
          <a:xfrm>
            <a:off x="8775550" y="700898"/>
            <a:ext cx="3100947" cy="3884235"/>
            <a:chOff x="8673706" y="548426"/>
            <a:chExt cx="3100947" cy="3884235"/>
          </a:xfrm>
        </p:grpSpPr>
        <p:pic>
          <p:nvPicPr>
            <p:cNvPr id="15" name="図 14">
              <a:extLst>
                <a:ext uri="{FF2B5EF4-FFF2-40B4-BE49-F238E27FC236}">
                  <a16:creationId xmlns:a16="http://schemas.microsoft.com/office/drawing/2014/main" id="{FA85EA37-1D76-4BB5-81BE-136DC5EE0B8F}"/>
                </a:ext>
              </a:extLst>
            </p:cNvPr>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673706" y="2127764"/>
              <a:ext cx="3100947" cy="2304897"/>
            </a:xfrm>
            <a:prstGeom prst="rect">
              <a:avLst/>
            </a:prstGeom>
            <a:noFill/>
            <a:ln>
              <a:noFill/>
            </a:ln>
          </p:spPr>
        </p:pic>
        <p:pic>
          <p:nvPicPr>
            <p:cNvPr id="22" name="図 21" descr="人, 屋外, 少し, テーブル が含まれている画像&#10;&#10;自動的に生成された説明">
              <a:extLst>
                <a:ext uri="{FF2B5EF4-FFF2-40B4-BE49-F238E27FC236}">
                  <a16:creationId xmlns:a16="http://schemas.microsoft.com/office/drawing/2014/main" id="{7DDB7934-CAF2-4802-BA34-A8E54FEA7657}"/>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816361" y="548426"/>
              <a:ext cx="1905000" cy="1428750"/>
            </a:xfrm>
            <a:prstGeom prst="rect">
              <a:avLst/>
            </a:prstGeom>
          </p:spPr>
        </p:pic>
      </p:grpSp>
      <p:pic>
        <p:nvPicPr>
          <p:cNvPr id="2" name="図 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797774" y="4513244"/>
            <a:ext cx="2907981" cy="2180985"/>
          </a:xfrm>
          <a:prstGeom prst="rect">
            <a:avLst/>
          </a:prstGeom>
        </p:spPr>
      </p:pic>
      <p:pic>
        <p:nvPicPr>
          <p:cNvPr id="3" name="図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749" y="3280212"/>
            <a:ext cx="3707679" cy="2780759"/>
          </a:xfrm>
          <a:prstGeom prst="rect">
            <a:avLst/>
          </a:prstGeom>
        </p:spPr>
      </p:pic>
    </p:spTree>
    <p:custDataLst>
      <p:tags r:id="rId1"/>
    </p:custDataLst>
    <p:extLst>
      <p:ext uri="{BB962C8B-B14F-4D97-AF65-F5344CB8AC3E}">
        <p14:creationId xmlns:p14="http://schemas.microsoft.com/office/powerpoint/2010/main" val="138674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45D90E-A489-47C4-8402-DE07DABAD228}"/>
              </a:ext>
            </a:extLst>
          </p:cNvPr>
          <p:cNvSpPr txBox="1"/>
          <p:nvPr/>
        </p:nvSpPr>
        <p:spPr>
          <a:xfrm>
            <a:off x="3120876" y="6068683"/>
            <a:ext cx="8034728" cy="646331"/>
          </a:xfrm>
          <a:prstGeom prst="rect">
            <a:avLst/>
          </a:prstGeom>
          <a:noFill/>
        </p:spPr>
        <p:txBody>
          <a:bodyPr wrap="square" rtlCol="0">
            <a:spAutoFit/>
          </a:bodyPr>
          <a:lstStyle/>
          <a:p>
            <a:r>
              <a:rPr kumimoji="1" lang="ja-JP" altLang="en-US" sz="3600" dirty="0"/>
              <a:t>ご清聴ありがとうございました</a:t>
            </a:r>
          </a:p>
        </p:txBody>
      </p:sp>
      <p:pic>
        <p:nvPicPr>
          <p:cNvPr id="4" name="図 3">
            <a:extLst>
              <a:ext uri="{FF2B5EF4-FFF2-40B4-BE49-F238E27FC236}">
                <a16:creationId xmlns:a16="http://schemas.microsoft.com/office/drawing/2014/main" id="{D1715730-1119-47A1-A7AD-1BD71E326B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302" y="142986"/>
            <a:ext cx="3789005" cy="2841754"/>
          </a:xfrm>
          <a:prstGeom prst="rect">
            <a:avLst/>
          </a:prstGeom>
        </p:spPr>
      </p:pic>
      <p:pic>
        <p:nvPicPr>
          <p:cNvPr id="6" name="図 5">
            <a:extLst>
              <a:ext uri="{FF2B5EF4-FFF2-40B4-BE49-F238E27FC236}">
                <a16:creationId xmlns:a16="http://schemas.microsoft.com/office/drawing/2014/main" id="{90C74107-8800-4BA7-9DEC-411C2D3EDE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1234" y="190107"/>
            <a:ext cx="3726178" cy="2794633"/>
          </a:xfrm>
          <a:prstGeom prst="rect">
            <a:avLst/>
          </a:prstGeom>
        </p:spPr>
      </p:pic>
      <p:pic>
        <p:nvPicPr>
          <p:cNvPr id="8" name="図 7">
            <a:extLst>
              <a:ext uri="{FF2B5EF4-FFF2-40B4-BE49-F238E27FC236}">
                <a16:creationId xmlns:a16="http://schemas.microsoft.com/office/drawing/2014/main" id="{3757C2D9-F956-464F-A87E-9A9920AC20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20767" y="190107"/>
            <a:ext cx="3726177" cy="2794633"/>
          </a:xfrm>
          <a:prstGeom prst="rect">
            <a:avLst/>
          </a:prstGeom>
        </p:spPr>
      </p:pic>
      <p:pic>
        <p:nvPicPr>
          <p:cNvPr id="10" name="図 9">
            <a:extLst>
              <a:ext uri="{FF2B5EF4-FFF2-40B4-BE49-F238E27FC236}">
                <a16:creationId xmlns:a16="http://schemas.microsoft.com/office/drawing/2014/main" id="{5AEEC59E-C1E1-40A2-89C3-7EF79001E9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3302" y="3105834"/>
            <a:ext cx="3789006" cy="2841754"/>
          </a:xfrm>
          <a:prstGeom prst="rect">
            <a:avLst/>
          </a:prstGeom>
        </p:spPr>
      </p:pic>
      <p:pic>
        <p:nvPicPr>
          <p:cNvPr id="12" name="図 11">
            <a:extLst>
              <a:ext uri="{FF2B5EF4-FFF2-40B4-BE49-F238E27FC236}">
                <a16:creationId xmlns:a16="http://schemas.microsoft.com/office/drawing/2014/main" id="{9F435E30-DECD-4382-A0AE-D554CB1DDD7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4038" y="3099202"/>
            <a:ext cx="3789005" cy="2841754"/>
          </a:xfrm>
          <a:prstGeom prst="rect">
            <a:avLst/>
          </a:prstGeom>
        </p:spPr>
      </p:pic>
      <p:pic>
        <p:nvPicPr>
          <p:cNvPr id="14" name="図 13">
            <a:extLst>
              <a:ext uri="{FF2B5EF4-FFF2-40B4-BE49-F238E27FC236}">
                <a16:creationId xmlns:a16="http://schemas.microsoft.com/office/drawing/2014/main" id="{A87B98A6-5CAF-4DFC-AE7D-1345A034FF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20766" y="3105834"/>
            <a:ext cx="3726177" cy="2794633"/>
          </a:xfrm>
          <a:prstGeom prst="rect">
            <a:avLst/>
          </a:prstGeom>
        </p:spPr>
      </p:pic>
    </p:spTree>
    <p:extLst>
      <p:ext uri="{BB962C8B-B14F-4D97-AF65-F5344CB8AC3E}">
        <p14:creationId xmlns:p14="http://schemas.microsoft.com/office/powerpoint/2010/main" val="426513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C636E640-F06E-404B-B094-607F5C961715}"/>
              </a:ext>
            </a:extLst>
          </p:cNvPr>
          <p:cNvGrpSpPr/>
          <p:nvPr/>
        </p:nvGrpSpPr>
        <p:grpSpPr>
          <a:xfrm>
            <a:off x="4905995" y="3018187"/>
            <a:ext cx="2000264" cy="1414474"/>
            <a:chOff x="3071802" y="2571744"/>
            <a:chExt cx="2643206" cy="1774520"/>
          </a:xfrm>
        </p:grpSpPr>
        <p:pic>
          <p:nvPicPr>
            <p:cNvPr id="7" name="図 6" descr="20-1014_c.png">
              <a:extLst>
                <a:ext uri="{FF2B5EF4-FFF2-40B4-BE49-F238E27FC236}">
                  <a16:creationId xmlns:a16="http://schemas.microsoft.com/office/drawing/2014/main" id="{95303F3D-8809-4148-97E3-6C5C53B9AA77}"/>
                </a:ext>
              </a:extLst>
            </p:cNvPr>
            <p:cNvPicPr>
              <a:picLocks noChangeAspect="1"/>
            </p:cNvPicPr>
            <p:nvPr/>
          </p:nvPicPr>
          <p:blipFill>
            <a:blip r:embed="rId4"/>
            <a:stretch>
              <a:fillRect/>
            </a:stretch>
          </p:blipFill>
          <p:spPr>
            <a:xfrm>
              <a:off x="3071802" y="2571744"/>
              <a:ext cx="1285884" cy="1774520"/>
            </a:xfrm>
            <a:prstGeom prst="rect">
              <a:avLst/>
            </a:prstGeom>
          </p:spPr>
        </p:pic>
        <p:pic>
          <p:nvPicPr>
            <p:cNvPr id="8" name="図 7" descr="20-1015_c.png">
              <a:extLst>
                <a:ext uri="{FF2B5EF4-FFF2-40B4-BE49-F238E27FC236}">
                  <a16:creationId xmlns:a16="http://schemas.microsoft.com/office/drawing/2014/main" id="{8B246429-97AC-497F-A3FE-DCA2B5B6562D}"/>
                </a:ext>
              </a:extLst>
            </p:cNvPr>
            <p:cNvPicPr>
              <a:picLocks noChangeAspect="1"/>
            </p:cNvPicPr>
            <p:nvPr/>
          </p:nvPicPr>
          <p:blipFill>
            <a:blip r:embed="rId5"/>
            <a:stretch>
              <a:fillRect/>
            </a:stretch>
          </p:blipFill>
          <p:spPr>
            <a:xfrm>
              <a:off x="4429124" y="2571744"/>
              <a:ext cx="1285884" cy="1774520"/>
            </a:xfrm>
            <a:prstGeom prst="rect">
              <a:avLst/>
            </a:prstGeom>
          </p:spPr>
        </p:pic>
      </p:grpSp>
      <p:sp>
        <p:nvSpPr>
          <p:cNvPr id="10" name="テキスト ボックス 9">
            <a:extLst>
              <a:ext uri="{FF2B5EF4-FFF2-40B4-BE49-F238E27FC236}">
                <a16:creationId xmlns:a16="http://schemas.microsoft.com/office/drawing/2014/main" id="{AE780493-D1C2-4D8E-B946-43F2A2F1D3F1}"/>
              </a:ext>
            </a:extLst>
          </p:cNvPr>
          <p:cNvSpPr txBox="1"/>
          <p:nvPr/>
        </p:nvSpPr>
        <p:spPr>
          <a:xfrm>
            <a:off x="0" y="81465"/>
            <a:ext cx="10495722" cy="646331"/>
          </a:xfrm>
          <a:prstGeom prst="rect">
            <a:avLst/>
          </a:prstGeom>
          <a:noFill/>
        </p:spPr>
        <p:txBody>
          <a:bodyPr wrap="square" rtlCol="0">
            <a:spAutoFit/>
          </a:bodyPr>
          <a:lstStyle/>
          <a:p>
            <a:r>
              <a:rPr lang="ja-JP" altLang="en-US" sz="3600" dirty="0"/>
              <a:t>幼児は遊びや生活の中で</a:t>
            </a:r>
            <a:r>
              <a:rPr lang="ja-JP" altLang="en-US" sz="3600" dirty="0">
                <a:solidFill>
                  <a:srgbClr val="FF0000"/>
                </a:solidFill>
              </a:rPr>
              <a:t>様々な「コト」に出会う</a:t>
            </a:r>
            <a:endParaRPr kumimoji="1" lang="ja-JP" altLang="en-US" sz="3600" dirty="0">
              <a:solidFill>
                <a:srgbClr val="FF0000"/>
              </a:solidFill>
            </a:endParaRPr>
          </a:p>
        </p:txBody>
      </p:sp>
      <p:pic>
        <p:nvPicPr>
          <p:cNvPr id="4" name="図 3" descr="屋内, テーブル, 座る, コンピュータ が含まれている画像&#10;&#10;自動的に生成された説明">
            <a:extLst>
              <a:ext uri="{FF2B5EF4-FFF2-40B4-BE49-F238E27FC236}">
                <a16:creationId xmlns:a16="http://schemas.microsoft.com/office/drawing/2014/main" id="{1C6C3A85-1498-4A13-8B52-9F45ABC491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1060273" y="1046691"/>
            <a:ext cx="2808111" cy="2106083"/>
          </a:xfrm>
          <a:prstGeom prst="rect">
            <a:avLst/>
          </a:prstGeom>
        </p:spPr>
      </p:pic>
      <p:pic>
        <p:nvPicPr>
          <p:cNvPr id="13" name="図 12" descr="草, 屋外, 人, 子供 が含まれている画像&#10;&#10;自動的に生成された説明">
            <a:extLst>
              <a:ext uri="{FF2B5EF4-FFF2-40B4-BE49-F238E27FC236}">
                <a16:creationId xmlns:a16="http://schemas.microsoft.com/office/drawing/2014/main" id="{4FB86E2A-62F6-4350-AF2D-1340AA65052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0272" y="3471670"/>
            <a:ext cx="3505200" cy="2628900"/>
          </a:xfrm>
          <a:prstGeom prst="rect">
            <a:avLst/>
          </a:prstGeom>
        </p:spPr>
      </p:pic>
      <p:pic>
        <p:nvPicPr>
          <p:cNvPr id="15" name="図 14" descr="人, 屋外, 草, 子供 が含まれている画像&#10;&#10;自動的に生成された説明">
            <a:extLst>
              <a:ext uri="{FF2B5EF4-FFF2-40B4-BE49-F238E27FC236}">
                <a16:creationId xmlns:a16="http://schemas.microsoft.com/office/drawing/2014/main" id="{3A98E00D-4079-45BE-93E2-5CA8D32FDF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10543" y="4592108"/>
            <a:ext cx="2302933" cy="1727200"/>
          </a:xfrm>
          <a:prstGeom prst="rect">
            <a:avLst/>
          </a:prstGeom>
        </p:spPr>
      </p:pic>
      <p:pic>
        <p:nvPicPr>
          <p:cNvPr id="17" name="図 16" descr="人, 屋内, グループ, 立つ が含まれている画像&#10;&#10;自動的に生成された説明">
            <a:extLst>
              <a:ext uri="{FF2B5EF4-FFF2-40B4-BE49-F238E27FC236}">
                <a16:creationId xmlns:a16="http://schemas.microsoft.com/office/drawing/2014/main" id="{6E1F8DAF-2509-4088-8649-051416E3470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74616" y="4592108"/>
            <a:ext cx="2626783" cy="1907415"/>
          </a:xfrm>
          <a:prstGeom prst="rect">
            <a:avLst/>
          </a:prstGeom>
        </p:spPr>
      </p:pic>
      <p:pic>
        <p:nvPicPr>
          <p:cNvPr id="19" name="図 18" descr="人, 子供, 少年, 若い が含まれている画像&#10;&#10;自動的に生成された説明">
            <a:extLst>
              <a:ext uri="{FF2B5EF4-FFF2-40B4-BE49-F238E27FC236}">
                <a16:creationId xmlns:a16="http://schemas.microsoft.com/office/drawing/2014/main" id="{A8D9905A-5A36-47B7-9B89-181584A213D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91681" y="786860"/>
            <a:ext cx="2602372" cy="2071880"/>
          </a:xfrm>
          <a:prstGeom prst="rect">
            <a:avLst/>
          </a:prstGeom>
        </p:spPr>
      </p:pic>
      <p:pic>
        <p:nvPicPr>
          <p:cNvPr id="3" name="図 2" descr="屋外, 建物, テーブル, 子供 が含まれている画像&#10;&#10;自動的に生成された説明">
            <a:extLst>
              <a:ext uri="{FF2B5EF4-FFF2-40B4-BE49-F238E27FC236}">
                <a16:creationId xmlns:a16="http://schemas.microsoft.com/office/drawing/2014/main" id="{7133F303-DE4B-498E-AAAD-C9E52295CD7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402003" y="786860"/>
            <a:ext cx="4502165" cy="3297460"/>
          </a:xfrm>
          <a:prstGeom prst="rect">
            <a:avLst/>
          </a:prstGeom>
        </p:spPr>
      </p:pic>
    </p:spTree>
    <p:custDataLst>
      <p:tags r:id="rId1"/>
    </p:custDataLst>
    <p:extLst>
      <p:ext uri="{BB962C8B-B14F-4D97-AF65-F5344CB8AC3E}">
        <p14:creationId xmlns:p14="http://schemas.microsoft.com/office/powerpoint/2010/main" val="68061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C636E640-F06E-404B-B094-607F5C961715}"/>
              </a:ext>
            </a:extLst>
          </p:cNvPr>
          <p:cNvGrpSpPr/>
          <p:nvPr/>
        </p:nvGrpSpPr>
        <p:grpSpPr>
          <a:xfrm>
            <a:off x="4905995" y="3018187"/>
            <a:ext cx="2000264" cy="1414474"/>
            <a:chOff x="3071802" y="2571744"/>
            <a:chExt cx="2643206" cy="1774520"/>
          </a:xfrm>
        </p:grpSpPr>
        <p:pic>
          <p:nvPicPr>
            <p:cNvPr id="7" name="図 6" descr="20-1014_c.png">
              <a:extLst>
                <a:ext uri="{FF2B5EF4-FFF2-40B4-BE49-F238E27FC236}">
                  <a16:creationId xmlns:a16="http://schemas.microsoft.com/office/drawing/2014/main" id="{95303F3D-8809-4148-97E3-6C5C53B9AA77}"/>
                </a:ext>
              </a:extLst>
            </p:cNvPr>
            <p:cNvPicPr>
              <a:picLocks noChangeAspect="1"/>
            </p:cNvPicPr>
            <p:nvPr/>
          </p:nvPicPr>
          <p:blipFill>
            <a:blip r:embed="rId4"/>
            <a:stretch>
              <a:fillRect/>
            </a:stretch>
          </p:blipFill>
          <p:spPr>
            <a:xfrm>
              <a:off x="3071802" y="2571744"/>
              <a:ext cx="1285884" cy="1774520"/>
            </a:xfrm>
            <a:prstGeom prst="rect">
              <a:avLst/>
            </a:prstGeom>
          </p:spPr>
        </p:pic>
        <p:pic>
          <p:nvPicPr>
            <p:cNvPr id="8" name="図 7" descr="20-1015_c.png">
              <a:extLst>
                <a:ext uri="{FF2B5EF4-FFF2-40B4-BE49-F238E27FC236}">
                  <a16:creationId xmlns:a16="http://schemas.microsoft.com/office/drawing/2014/main" id="{8B246429-97AC-497F-A3FE-DCA2B5B6562D}"/>
                </a:ext>
              </a:extLst>
            </p:cNvPr>
            <p:cNvPicPr>
              <a:picLocks noChangeAspect="1"/>
            </p:cNvPicPr>
            <p:nvPr/>
          </p:nvPicPr>
          <p:blipFill>
            <a:blip r:embed="rId5"/>
            <a:stretch>
              <a:fillRect/>
            </a:stretch>
          </p:blipFill>
          <p:spPr>
            <a:xfrm>
              <a:off x="4429124" y="2571744"/>
              <a:ext cx="1285884" cy="1774520"/>
            </a:xfrm>
            <a:prstGeom prst="rect">
              <a:avLst/>
            </a:prstGeom>
          </p:spPr>
        </p:pic>
      </p:grpSp>
      <p:sp>
        <p:nvSpPr>
          <p:cNvPr id="10" name="テキスト ボックス 9">
            <a:extLst>
              <a:ext uri="{FF2B5EF4-FFF2-40B4-BE49-F238E27FC236}">
                <a16:creationId xmlns:a16="http://schemas.microsoft.com/office/drawing/2014/main" id="{AE780493-D1C2-4D8E-B946-43F2A2F1D3F1}"/>
              </a:ext>
            </a:extLst>
          </p:cNvPr>
          <p:cNvSpPr txBox="1"/>
          <p:nvPr/>
        </p:nvSpPr>
        <p:spPr>
          <a:xfrm>
            <a:off x="0" y="81465"/>
            <a:ext cx="9816361" cy="646331"/>
          </a:xfrm>
          <a:prstGeom prst="rect">
            <a:avLst/>
          </a:prstGeom>
          <a:noFill/>
        </p:spPr>
        <p:txBody>
          <a:bodyPr wrap="square" rtlCol="0">
            <a:spAutoFit/>
          </a:bodyPr>
          <a:lstStyle/>
          <a:p>
            <a:r>
              <a:rPr lang="ja-JP" altLang="en-US" sz="3600" dirty="0"/>
              <a:t>幼児は遊びや生活の中で</a:t>
            </a:r>
            <a:r>
              <a:rPr lang="ja-JP" altLang="en-US" sz="3600" dirty="0">
                <a:solidFill>
                  <a:srgbClr val="FF0000"/>
                </a:solidFill>
              </a:rPr>
              <a:t>様々な「人」に出会う</a:t>
            </a:r>
            <a:endParaRPr kumimoji="1" lang="ja-JP" altLang="en-US" sz="3600" dirty="0">
              <a:solidFill>
                <a:srgbClr val="FF0000"/>
              </a:solidFill>
            </a:endParaRPr>
          </a:p>
        </p:txBody>
      </p:sp>
      <p:pic>
        <p:nvPicPr>
          <p:cNvPr id="2" name="図 1" descr="草を食べている子供たち&#10;&#10;自動的に生成された説明">
            <a:extLst>
              <a:ext uri="{FF2B5EF4-FFF2-40B4-BE49-F238E27FC236}">
                <a16:creationId xmlns:a16="http://schemas.microsoft.com/office/drawing/2014/main" id="{0B7E7B9C-02D2-49E9-87A0-2E646F61E0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100" y="1008592"/>
            <a:ext cx="2711368" cy="2516743"/>
          </a:xfrm>
          <a:prstGeom prst="rect">
            <a:avLst/>
          </a:prstGeom>
        </p:spPr>
      </p:pic>
      <p:pic>
        <p:nvPicPr>
          <p:cNvPr id="3" name="図 2" descr="人, テーブル, 男, 座る が含まれている画像&#10;&#10;自動的に生成された説明">
            <a:extLst>
              <a:ext uri="{FF2B5EF4-FFF2-40B4-BE49-F238E27FC236}">
                <a16:creationId xmlns:a16="http://schemas.microsoft.com/office/drawing/2014/main" id="{903BEE8D-2F19-4E9A-9A3D-34D0A65C3C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10121620" y="1117658"/>
            <a:ext cx="1693333" cy="1693333"/>
          </a:xfrm>
          <a:prstGeom prst="rect">
            <a:avLst/>
          </a:prstGeom>
        </p:spPr>
      </p:pic>
      <p:pic>
        <p:nvPicPr>
          <p:cNvPr id="11" name="図 10" descr="床, 屋内, 天井, 人 が含まれている画像&#10;&#10;自動的に生成された説明">
            <a:extLst>
              <a:ext uri="{FF2B5EF4-FFF2-40B4-BE49-F238E27FC236}">
                <a16:creationId xmlns:a16="http://schemas.microsoft.com/office/drawing/2014/main" id="{1BB87C4A-F961-49A7-A456-DAC3A2C8D64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3687" y="3729927"/>
            <a:ext cx="2825974" cy="2119481"/>
          </a:xfrm>
          <a:prstGeom prst="rect">
            <a:avLst/>
          </a:prstGeom>
        </p:spPr>
      </p:pic>
      <p:pic>
        <p:nvPicPr>
          <p:cNvPr id="22" name="図 21" descr="人, 屋内, 子供, テーブル が含まれている画像&#10;&#10;自動的に生成された説明">
            <a:extLst>
              <a:ext uri="{FF2B5EF4-FFF2-40B4-BE49-F238E27FC236}">
                <a16:creationId xmlns:a16="http://schemas.microsoft.com/office/drawing/2014/main" id="{C573BBC3-1076-4DB9-8F98-A6E6231EE6AD}"/>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036861" y="947562"/>
            <a:ext cx="2711368" cy="2033526"/>
          </a:xfrm>
          <a:prstGeom prst="rect">
            <a:avLst/>
          </a:prstGeom>
        </p:spPr>
      </p:pic>
      <p:pic>
        <p:nvPicPr>
          <p:cNvPr id="24" name="図 23" descr="テーブル, 人, 屋内, 男 が含まれている画像&#10;&#10;自動的に生成された説明">
            <a:extLst>
              <a:ext uri="{FF2B5EF4-FFF2-40B4-BE49-F238E27FC236}">
                <a16:creationId xmlns:a16="http://schemas.microsoft.com/office/drawing/2014/main" id="{98A9416B-CC9C-4DD0-8B2D-0FACCC5B22A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23663" y="4631779"/>
            <a:ext cx="2788364" cy="2091273"/>
          </a:xfrm>
          <a:prstGeom prst="rect">
            <a:avLst/>
          </a:prstGeom>
        </p:spPr>
      </p:pic>
      <p:pic>
        <p:nvPicPr>
          <p:cNvPr id="26" name="図 25" descr="床, 人, 屋内, 子供 が含まれている画像&#10;&#10;自動的に生成された説明">
            <a:extLst>
              <a:ext uri="{FF2B5EF4-FFF2-40B4-BE49-F238E27FC236}">
                <a16:creationId xmlns:a16="http://schemas.microsoft.com/office/drawing/2014/main" id="{267D0E92-AC34-47BB-8CC7-B74C022C220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19827" y="813620"/>
            <a:ext cx="2968295" cy="2226221"/>
          </a:xfrm>
          <a:prstGeom prst="rect">
            <a:avLst/>
          </a:prstGeom>
        </p:spPr>
      </p:pic>
      <p:pic>
        <p:nvPicPr>
          <p:cNvPr id="30" name="図 29" descr="人, 子供, グループ, 屋内 が含まれている画像&#10;&#10;自動的に生成された説明">
            <a:extLst>
              <a:ext uri="{FF2B5EF4-FFF2-40B4-BE49-F238E27FC236}">
                <a16:creationId xmlns:a16="http://schemas.microsoft.com/office/drawing/2014/main" id="{9FE33A66-A3B8-4E8C-B6CA-0FB1750617F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44794" y="4631779"/>
            <a:ext cx="2788364" cy="2091273"/>
          </a:xfrm>
          <a:prstGeom prst="rect">
            <a:avLst/>
          </a:prstGeom>
        </p:spPr>
      </p:pic>
      <p:pic>
        <p:nvPicPr>
          <p:cNvPr id="9" name="図 8">
            <a:extLst>
              <a:ext uri="{FF2B5EF4-FFF2-40B4-BE49-F238E27FC236}">
                <a16:creationId xmlns:a16="http://schemas.microsoft.com/office/drawing/2014/main" id="{B74B8A01-858A-4FB1-8B08-ADA17F1D396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073925" y="3525335"/>
            <a:ext cx="2968295" cy="2226221"/>
          </a:xfrm>
          <a:prstGeom prst="rect">
            <a:avLst/>
          </a:prstGeom>
        </p:spPr>
      </p:pic>
    </p:spTree>
    <p:custDataLst>
      <p:tags r:id="rId1"/>
    </p:custDataLst>
    <p:extLst>
      <p:ext uri="{BB962C8B-B14F-4D97-AF65-F5344CB8AC3E}">
        <p14:creationId xmlns:p14="http://schemas.microsoft.com/office/powerpoint/2010/main" val="18660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BA1AC6E-E0F1-40B6-B73F-6BC25E4C253E}"/>
              </a:ext>
            </a:extLst>
          </p:cNvPr>
          <p:cNvSpPr txBox="1"/>
          <p:nvPr/>
        </p:nvSpPr>
        <p:spPr>
          <a:xfrm>
            <a:off x="387294" y="2168311"/>
            <a:ext cx="3882887" cy="923330"/>
          </a:xfrm>
          <a:prstGeom prst="rect">
            <a:avLst/>
          </a:prstGeom>
          <a:noFill/>
        </p:spPr>
        <p:txBody>
          <a:bodyPr wrap="square" rtlCol="0">
            <a:spAutoFit/>
          </a:bodyPr>
          <a:lstStyle/>
          <a:p>
            <a:r>
              <a:rPr kumimoji="1" lang="ja-JP" altLang="en-US" sz="5400" dirty="0">
                <a:solidFill>
                  <a:srgbClr val="FF0000"/>
                </a:solidFill>
              </a:rPr>
              <a:t>「出会い」</a:t>
            </a:r>
          </a:p>
        </p:txBody>
      </p:sp>
      <p:sp>
        <p:nvSpPr>
          <p:cNvPr id="5" name="テキスト ボックス 4">
            <a:extLst>
              <a:ext uri="{FF2B5EF4-FFF2-40B4-BE49-F238E27FC236}">
                <a16:creationId xmlns:a16="http://schemas.microsoft.com/office/drawing/2014/main" id="{21BACF71-D517-40D6-9A55-1C3821CE5198}"/>
              </a:ext>
            </a:extLst>
          </p:cNvPr>
          <p:cNvSpPr txBox="1"/>
          <p:nvPr/>
        </p:nvSpPr>
        <p:spPr>
          <a:xfrm>
            <a:off x="1508429" y="3520440"/>
            <a:ext cx="8322365" cy="1323439"/>
          </a:xfrm>
          <a:prstGeom prst="rect">
            <a:avLst/>
          </a:prstGeom>
          <a:noFill/>
        </p:spPr>
        <p:txBody>
          <a:bodyPr wrap="square" rtlCol="0">
            <a:spAutoFit/>
          </a:bodyPr>
          <a:lstStyle/>
          <a:p>
            <a:r>
              <a:rPr kumimoji="1" lang="ja-JP" altLang="en-US" sz="4000" dirty="0"/>
              <a:t>幼児が自らかかわろうとする園環境（モノ、コト、人など）</a:t>
            </a:r>
          </a:p>
        </p:txBody>
      </p:sp>
    </p:spTree>
    <p:extLst>
      <p:ext uri="{BB962C8B-B14F-4D97-AF65-F5344CB8AC3E}">
        <p14:creationId xmlns:p14="http://schemas.microsoft.com/office/powerpoint/2010/main" val="28984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21A92CA-A34F-4FB5-9051-5EDE3828D060}"/>
              </a:ext>
            </a:extLst>
          </p:cNvPr>
          <p:cNvSpPr txBox="1"/>
          <p:nvPr/>
        </p:nvSpPr>
        <p:spPr>
          <a:xfrm>
            <a:off x="418594" y="164827"/>
            <a:ext cx="12582698" cy="584775"/>
          </a:xfrm>
          <a:prstGeom prst="rect">
            <a:avLst/>
          </a:prstGeom>
          <a:noFill/>
        </p:spPr>
        <p:txBody>
          <a:bodyPr wrap="square" rtlCol="0">
            <a:spAutoFit/>
          </a:bodyPr>
          <a:lstStyle/>
          <a:p>
            <a:r>
              <a:rPr kumimoji="1" lang="ja-JP" altLang="en-US" sz="3200" dirty="0"/>
              <a:t>様々な出会いを通して、遊びの中で自分なりに気付いていく</a:t>
            </a:r>
          </a:p>
        </p:txBody>
      </p:sp>
      <p:grpSp>
        <p:nvGrpSpPr>
          <p:cNvPr id="7" name="グループ化 6"/>
          <p:cNvGrpSpPr/>
          <p:nvPr/>
        </p:nvGrpSpPr>
        <p:grpSpPr>
          <a:xfrm>
            <a:off x="7062019" y="892485"/>
            <a:ext cx="4801051" cy="2201333"/>
            <a:chOff x="7062019" y="892485"/>
            <a:chExt cx="4801051" cy="2201333"/>
          </a:xfrm>
        </p:grpSpPr>
        <p:pic>
          <p:nvPicPr>
            <p:cNvPr id="10" name="図 9" descr="人, 屋内, 女性, 食品 が含まれている画像&#10;&#10;自動的に生成された説明">
              <a:extLst>
                <a:ext uri="{FF2B5EF4-FFF2-40B4-BE49-F238E27FC236}">
                  <a16:creationId xmlns:a16="http://schemas.microsoft.com/office/drawing/2014/main" id="{492C1705-722A-4DC8-9088-BCC2C13B6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7062019" y="892485"/>
              <a:ext cx="2935111" cy="2201333"/>
            </a:xfrm>
            <a:prstGeom prst="rect">
              <a:avLst/>
            </a:prstGeom>
          </p:spPr>
        </p:pic>
        <p:sp>
          <p:nvSpPr>
            <p:cNvPr id="16" name="思考の吹き出し: 雲形 15">
              <a:extLst>
                <a:ext uri="{FF2B5EF4-FFF2-40B4-BE49-F238E27FC236}">
                  <a16:creationId xmlns:a16="http://schemas.microsoft.com/office/drawing/2014/main" id="{74D41BDC-EACF-491A-834A-1225F95BB8C3}"/>
                </a:ext>
              </a:extLst>
            </p:cNvPr>
            <p:cNvSpPr/>
            <p:nvPr/>
          </p:nvSpPr>
          <p:spPr>
            <a:xfrm>
              <a:off x="9367521" y="934197"/>
              <a:ext cx="2495549" cy="1276350"/>
            </a:xfrm>
            <a:prstGeom prst="cloudCallout">
              <a:avLst>
                <a:gd name="adj1" fmla="val -77277"/>
                <a:gd name="adj2" fmla="val 53545"/>
              </a:avLst>
            </a:prstGeom>
            <a:solidFill>
              <a:srgbClr val="F8F8F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8F30C1FF-1C7A-462D-B2DF-BC54EB4B0219}"/>
                </a:ext>
              </a:extLst>
            </p:cNvPr>
            <p:cNvSpPr txBox="1"/>
            <p:nvPr/>
          </p:nvSpPr>
          <p:spPr>
            <a:xfrm>
              <a:off x="9601201" y="1110707"/>
              <a:ext cx="2162432" cy="923330"/>
            </a:xfrm>
            <a:prstGeom prst="rect">
              <a:avLst/>
            </a:prstGeom>
            <a:noFill/>
          </p:spPr>
          <p:txBody>
            <a:bodyPr wrap="square" rtlCol="0">
              <a:spAutoFit/>
            </a:bodyPr>
            <a:lstStyle/>
            <a:p>
              <a:r>
                <a:rPr kumimoji="1" lang="ja-JP" altLang="en-US" dirty="0"/>
                <a:t>これはカブトムシじゃなくて、ハナムグリの幼虫だ！</a:t>
              </a:r>
            </a:p>
          </p:txBody>
        </p:sp>
      </p:grpSp>
      <p:grpSp>
        <p:nvGrpSpPr>
          <p:cNvPr id="6" name="グループ化 5"/>
          <p:cNvGrpSpPr/>
          <p:nvPr/>
        </p:nvGrpSpPr>
        <p:grpSpPr>
          <a:xfrm>
            <a:off x="1119743" y="3828752"/>
            <a:ext cx="4268129" cy="2857500"/>
            <a:chOff x="1119743" y="3828752"/>
            <a:chExt cx="4268129" cy="2857500"/>
          </a:xfrm>
        </p:grpSpPr>
        <p:pic>
          <p:nvPicPr>
            <p:cNvPr id="22" name="図 21" descr="子供, 少年, 少し, 小さい が含まれている画像&#10;&#10;自動的に生成された説明">
              <a:extLst>
                <a:ext uri="{FF2B5EF4-FFF2-40B4-BE49-F238E27FC236}">
                  <a16:creationId xmlns:a16="http://schemas.microsoft.com/office/drawing/2014/main" id="{1042D77A-4C98-4F35-8C1A-12CE89FA977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19743" y="3828752"/>
              <a:ext cx="2143125" cy="2857500"/>
            </a:xfrm>
            <a:prstGeom prst="rect">
              <a:avLst/>
            </a:prstGeom>
          </p:spPr>
        </p:pic>
        <p:sp>
          <p:nvSpPr>
            <p:cNvPr id="24" name="思考の吹き出し: 雲形 23">
              <a:extLst>
                <a:ext uri="{FF2B5EF4-FFF2-40B4-BE49-F238E27FC236}">
                  <a16:creationId xmlns:a16="http://schemas.microsoft.com/office/drawing/2014/main" id="{D773E83B-C3ED-4ACE-8AB6-28E7154C7CF7}"/>
                </a:ext>
              </a:extLst>
            </p:cNvPr>
            <p:cNvSpPr/>
            <p:nvPr/>
          </p:nvSpPr>
          <p:spPr>
            <a:xfrm>
              <a:off x="3073297" y="5334000"/>
              <a:ext cx="2314575" cy="1276350"/>
            </a:xfrm>
            <a:prstGeom prst="cloudCallout">
              <a:avLst>
                <a:gd name="adj1" fmla="val -53653"/>
                <a:gd name="adj2" fmla="val -61724"/>
              </a:avLst>
            </a:prstGeom>
            <a:solidFill>
              <a:srgbClr val="F8F8F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AE12D9D9-1346-4811-AF69-00247CD6374A}"/>
                </a:ext>
              </a:extLst>
            </p:cNvPr>
            <p:cNvSpPr txBox="1"/>
            <p:nvPr/>
          </p:nvSpPr>
          <p:spPr>
            <a:xfrm>
              <a:off x="3374139" y="5510510"/>
              <a:ext cx="1953331" cy="923330"/>
            </a:xfrm>
            <a:prstGeom prst="rect">
              <a:avLst/>
            </a:prstGeom>
            <a:noFill/>
          </p:spPr>
          <p:txBody>
            <a:bodyPr wrap="square" rtlCol="0">
              <a:spAutoFit/>
            </a:bodyPr>
            <a:lstStyle/>
            <a:p>
              <a:r>
                <a:rPr kumimoji="1" lang="ja-JP" altLang="en-US" dirty="0"/>
                <a:t>きのこの頭っていろんな色があるんだね！</a:t>
              </a:r>
            </a:p>
          </p:txBody>
        </p:sp>
      </p:grpSp>
      <p:grpSp>
        <p:nvGrpSpPr>
          <p:cNvPr id="5" name="グループ化 4"/>
          <p:cNvGrpSpPr/>
          <p:nvPr/>
        </p:nvGrpSpPr>
        <p:grpSpPr>
          <a:xfrm>
            <a:off x="4498083" y="2309987"/>
            <a:ext cx="4213858" cy="2949146"/>
            <a:chOff x="4498083" y="2309987"/>
            <a:chExt cx="4213858" cy="2949146"/>
          </a:xfrm>
        </p:grpSpPr>
        <p:pic>
          <p:nvPicPr>
            <p:cNvPr id="30" name="図 29" descr="人, 子供, 少し, 若い が含まれている画像&#10;&#10;自動的に生成された説明">
              <a:extLst>
                <a:ext uri="{FF2B5EF4-FFF2-40B4-BE49-F238E27FC236}">
                  <a16:creationId xmlns:a16="http://schemas.microsoft.com/office/drawing/2014/main" id="{39A79AF7-6636-4989-B8A1-16C0439704A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98083" y="2309987"/>
              <a:ext cx="2211860" cy="2949146"/>
            </a:xfrm>
            <a:prstGeom prst="rect">
              <a:avLst/>
            </a:prstGeom>
          </p:spPr>
        </p:pic>
        <p:sp>
          <p:nvSpPr>
            <p:cNvPr id="36" name="思考の吹き出し: 雲形 35">
              <a:extLst>
                <a:ext uri="{FF2B5EF4-FFF2-40B4-BE49-F238E27FC236}">
                  <a16:creationId xmlns:a16="http://schemas.microsoft.com/office/drawing/2014/main" id="{C5BC30B0-9A56-4555-A69B-FE6535462510}"/>
                </a:ext>
              </a:extLst>
            </p:cNvPr>
            <p:cNvSpPr/>
            <p:nvPr/>
          </p:nvSpPr>
          <p:spPr>
            <a:xfrm>
              <a:off x="6746824" y="3276403"/>
              <a:ext cx="1965117" cy="1428750"/>
            </a:xfrm>
            <a:prstGeom prst="cloudCallout">
              <a:avLst>
                <a:gd name="adj1" fmla="val -55766"/>
                <a:gd name="adj2" fmla="val -31183"/>
              </a:avLst>
            </a:prstGeom>
            <a:solidFill>
              <a:srgbClr val="F8F8F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66CA96B7-2441-47C5-B84C-DD4F8709CF9B}"/>
                </a:ext>
              </a:extLst>
            </p:cNvPr>
            <p:cNvSpPr txBox="1"/>
            <p:nvPr/>
          </p:nvSpPr>
          <p:spPr>
            <a:xfrm>
              <a:off x="6954285" y="3536503"/>
              <a:ext cx="1696777" cy="923330"/>
            </a:xfrm>
            <a:prstGeom prst="rect">
              <a:avLst/>
            </a:prstGeom>
            <a:noFill/>
          </p:spPr>
          <p:txBody>
            <a:bodyPr wrap="square" rtlCol="0">
              <a:spAutoFit/>
            </a:bodyPr>
            <a:lstStyle/>
            <a:p>
              <a:r>
                <a:rPr kumimoji="1" lang="ja-JP" altLang="en-US" dirty="0"/>
                <a:t>ラズベリー、甘酸っぱくておいしい！</a:t>
              </a:r>
            </a:p>
          </p:txBody>
        </p:sp>
      </p:grpSp>
      <p:grpSp>
        <p:nvGrpSpPr>
          <p:cNvPr id="3" name="グループ化 2"/>
          <p:cNvGrpSpPr/>
          <p:nvPr/>
        </p:nvGrpSpPr>
        <p:grpSpPr>
          <a:xfrm>
            <a:off x="684464" y="857127"/>
            <a:ext cx="6210606" cy="2568931"/>
            <a:chOff x="684464" y="857127"/>
            <a:chExt cx="6210606" cy="2568931"/>
          </a:xfrm>
        </p:grpSpPr>
        <p:pic>
          <p:nvPicPr>
            <p:cNvPr id="28" name="図 27" descr="人, テーブル, 子供, 少年 が含まれている画像&#10;&#10;自動的に生成された説明">
              <a:extLst>
                <a:ext uri="{FF2B5EF4-FFF2-40B4-BE49-F238E27FC236}">
                  <a16:creationId xmlns:a16="http://schemas.microsoft.com/office/drawing/2014/main" id="{03DB40BC-BFFC-4F7A-B2E2-7CC2A484DD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464" y="934197"/>
              <a:ext cx="3322481" cy="2491861"/>
            </a:xfrm>
            <a:prstGeom prst="rect">
              <a:avLst/>
            </a:prstGeom>
          </p:spPr>
        </p:pic>
        <p:sp>
          <p:nvSpPr>
            <p:cNvPr id="32" name="思考の吹き出し: 雲形 31">
              <a:extLst>
                <a:ext uri="{FF2B5EF4-FFF2-40B4-BE49-F238E27FC236}">
                  <a16:creationId xmlns:a16="http://schemas.microsoft.com/office/drawing/2014/main" id="{65BD7135-B38D-4DBD-BE71-2D85BBE8D920}"/>
                </a:ext>
              </a:extLst>
            </p:cNvPr>
            <p:cNvSpPr/>
            <p:nvPr/>
          </p:nvSpPr>
          <p:spPr>
            <a:xfrm>
              <a:off x="4312957" y="857127"/>
              <a:ext cx="2582113" cy="1276350"/>
            </a:xfrm>
            <a:prstGeom prst="cloudCallout">
              <a:avLst>
                <a:gd name="adj1" fmla="val -82176"/>
                <a:gd name="adj2" fmla="val 18630"/>
              </a:avLst>
            </a:prstGeom>
            <a:solidFill>
              <a:srgbClr val="F8F8F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F04F382F-F35F-4650-A67B-E9A4EDBD82F8}"/>
                </a:ext>
              </a:extLst>
            </p:cNvPr>
            <p:cNvSpPr txBox="1"/>
            <p:nvPr/>
          </p:nvSpPr>
          <p:spPr>
            <a:xfrm>
              <a:off x="4584392" y="1041793"/>
              <a:ext cx="2162432" cy="646331"/>
            </a:xfrm>
            <a:prstGeom prst="rect">
              <a:avLst/>
            </a:prstGeom>
            <a:noFill/>
          </p:spPr>
          <p:txBody>
            <a:bodyPr wrap="square" rtlCol="0">
              <a:spAutoFit/>
            </a:bodyPr>
            <a:lstStyle/>
            <a:p>
              <a:r>
                <a:rPr kumimoji="1" lang="ja-JP" altLang="en-US" dirty="0"/>
                <a:t>この色水、スイカのにおいがする！</a:t>
              </a:r>
            </a:p>
          </p:txBody>
        </p:sp>
      </p:grpSp>
      <p:grpSp>
        <p:nvGrpSpPr>
          <p:cNvPr id="9" name="グループ化 8"/>
          <p:cNvGrpSpPr/>
          <p:nvPr/>
        </p:nvGrpSpPr>
        <p:grpSpPr>
          <a:xfrm>
            <a:off x="7785464" y="3476225"/>
            <a:ext cx="4019722" cy="3210027"/>
            <a:chOff x="7785464" y="3476225"/>
            <a:chExt cx="4019722" cy="3210027"/>
          </a:xfrm>
        </p:grpSpPr>
        <p:sp>
          <p:nvSpPr>
            <p:cNvPr id="13" name="思考の吹き出し: 雲形 12">
              <a:extLst>
                <a:ext uri="{FF2B5EF4-FFF2-40B4-BE49-F238E27FC236}">
                  <a16:creationId xmlns:a16="http://schemas.microsoft.com/office/drawing/2014/main" id="{B956A34A-14A2-43EF-B8E5-3CF80EC746DA}"/>
                </a:ext>
              </a:extLst>
            </p:cNvPr>
            <p:cNvSpPr/>
            <p:nvPr/>
          </p:nvSpPr>
          <p:spPr>
            <a:xfrm>
              <a:off x="9458007" y="3476225"/>
              <a:ext cx="2314575" cy="1276350"/>
            </a:xfrm>
            <a:prstGeom prst="cloudCallout">
              <a:avLst>
                <a:gd name="adj1" fmla="val -26960"/>
                <a:gd name="adj2" fmla="val 62197"/>
              </a:avLst>
            </a:prstGeom>
            <a:solidFill>
              <a:srgbClr val="F8F8F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4EE6D6C5-181C-4DCE-8F7F-57141DF6AA88}"/>
                </a:ext>
              </a:extLst>
            </p:cNvPr>
            <p:cNvSpPr txBox="1"/>
            <p:nvPr/>
          </p:nvSpPr>
          <p:spPr>
            <a:xfrm>
              <a:off x="9660827" y="3772261"/>
              <a:ext cx="2144359" cy="646331"/>
            </a:xfrm>
            <a:prstGeom prst="rect">
              <a:avLst/>
            </a:prstGeom>
            <a:noFill/>
          </p:spPr>
          <p:txBody>
            <a:bodyPr wrap="square" rtlCol="0">
              <a:spAutoFit/>
            </a:bodyPr>
            <a:lstStyle/>
            <a:p>
              <a:r>
                <a:rPr kumimoji="1" lang="ja-JP" altLang="en-US" dirty="0"/>
                <a:t>滑り台をすべると風がきもちいい！</a:t>
              </a:r>
            </a:p>
          </p:txBody>
        </p:sp>
        <p:pic>
          <p:nvPicPr>
            <p:cNvPr id="2" name="図 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785464" y="4664669"/>
              <a:ext cx="2123928" cy="2021583"/>
            </a:xfrm>
            <a:prstGeom prst="rect">
              <a:avLst/>
            </a:prstGeom>
          </p:spPr>
        </p:pic>
      </p:grpSp>
    </p:spTree>
    <p:custDataLst>
      <p:tags r:id="rId1"/>
    </p:custDataLst>
    <p:extLst>
      <p:ext uri="{BB962C8B-B14F-4D97-AF65-F5344CB8AC3E}">
        <p14:creationId xmlns:p14="http://schemas.microsoft.com/office/powerpoint/2010/main" val="315922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BA1AC6E-E0F1-40B6-B73F-6BC25E4C253E}"/>
              </a:ext>
            </a:extLst>
          </p:cNvPr>
          <p:cNvSpPr txBox="1"/>
          <p:nvPr/>
        </p:nvSpPr>
        <p:spPr>
          <a:xfrm>
            <a:off x="364434" y="1391071"/>
            <a:ext cx="3882887" cy="923330"/>
          </a:xfrm>
          <a:prstGeom prst="rect">
            <a:avLst/>
          </a:prstGeom>
          <a:noFill/>
        </p:spPr>
        <p:txBody>
          <a:bodyPr wrap="square" rtlCol="0">
            <a:spAutoFit/>
          </a:bodyPr>
          <a:lstStyle/>
          <a:p>
            <a:r>
              <a:rPr kumimoji="1" lang="ja-JP" altLang="en-US" sz="5400" dirty="0">
                <a:solidFill>
                  <a:srgbClr val="FF0000"/>
                </a:solidFill>
              </a:rPr>
              <a:t>「気付き」</a:t>
            </a:r>
          </a:p>
        </p:txBody>
      </p:sp>
      <p:sp>
        <p:nvSpPr>
          <p:cNvPr id="5" name="テキスト ボックス 4">
            <a:extLst>
              <a:ext uri="{FF2B5EF4-FFF2-40B4-BE49-F238E27FC236}">
                <a16:creationId xmlns:a16="http://schemas.microsoft.com/office/drawing/2014/main" id="{21BACF71-D517-40D6-9A55-1C3821CE5198}"/>
              </a:ext>
            </a:extLst>
          </p:cNvPr>
          <p:cNvSpPr txBox="1"/>
          <p:nvPr/>
        </p:nvSpPr>
        <p:spPr>
          <a:xfrm>
            <a:off x="1197868" y="2542478"/>
            <a:ext cx="8322365" cy="2554545"/>
          </a:xfrm>
          <a:prstGeom prst="rect">
            <a:avLst/>
          </a:prstGeom>
          <a:noFill/>
        </p:spPr>
        <p:txBody>
          <a:bodyPr wrap="square" rtlCol="0">
            <a:spAutoFit/>
          </a:bodyPr>
          <a:lstStyle/>
          <a:p>
            <a:r>
              <a:rPr kumimoji="1" lang="ja-JP" altLang="en-US" sz="4000" dirty="0"/>
              <a:t>遊びの中で、幼児自らの実体験、五感を通して心を動かされる体験を通して、自分なりに感じたり、理解したりすること</a:t>
            </a:r>
          </a:p>
        </p:txBody>
      </p:sp>
    </p:spTree>
    <p:extLst>
      <p:ext uri="{BB962C8B-B14F-4D97-AF65-F5344CB8AC3E}">
        <p14:creationId xmlns:p14="http://schemas.microsoft.com/office/powerpoint/2010/main" val="34236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37B8120-E4B4-478F-BA4A-E416F7DE97D0}"/>
              </a:ext>
            </a:extLst>
          </p:cNvPr>
          <p:cNvSpPr txBox="1"/>
          <p:nvPr/>
        </p:nvSpPr>
        <p:spPr>
          <a:xfrm>
            <a:off x="316778" y="105384"/>
            <a:ext cx="11355583" cy="1077218"/>
          </a:xfrm>
          <a:prstGeom prst="rect">
            <a:avLst/>
          </a:prstGeom>
          <a:noFill/>
        </p:spPr>
        <p:txBody>
          <a:bodyPr wrap="square" rtlCol="0">
            <a:spAutoFit/>
          </a:bodyPr>
          <a:lstStyle/>
          <a:p>
            <a:r>
              <a:rPr kumimoji="1" lang="ja-JP" altLang="en-US" sz="3200" dirty="0"/>
              <a:t>かかわりを積み重ね、多様に気付いていくことで、</a:t>
            </a:r>
            <a:endParaRPr kumimoji="1" lang="en-US" altLang="ja-JP" sz="3200" dirty="0"/>
          </a:p>
          <a:p>
            <a:r>
              <a:rPr kumimoji="1" lang="ja-JP" altLang="en-US" sz="3200" dirty="0"/>
              <a:t>様々な感情が芽生える</a:t>
            </a:r>
          </a:p>
        </p:txBody>
      </p:sp>
      <p:grpSp>
        <p:nvGrpSpPr>
          <p:cNvPr id="41" name="グループ化 40">
            <a:extLst>
              <a:ext uri="{FF2B5EF4-FFF2-40B4-BE49-F238E27FC236}">
                <a16:creationId xmlns:a16="http://schemas.microsoft.com/office/drawing/2014/main" id="{AD21F85A-6B12-4CD4-83D3-8E59CE8F1911}"/>
              </a:ext>
            </a:extLst>
          </p:cNvPr>
          <p:cNvGrpSpPr/>
          <p:nvPr/>
        </p:nvGrpSpPr>
        <p:grpSpPr>
          <a:xfrm>
            <a:off x="48618" y="3507048"/>
            <a:ext cx="2494057" cy="1135816"/>
            <a:chOff x="1232595" y="1712005"/>
            <a:chExt cx="2137432" cy="858675"/>
          </a:xfrm>
        </p:grpSpPr>
        <p:sp>
          <p:nvSpPr>
            <p:cNvPr id="30" name="楕円 29">
              <a:extLst>
                <a:ext uri="{FF2B5EF4-FFF2-40B4-BE49-F238E27FC236}">
                  <a16:creationId xmlns:a16="http://schemas.microsoft.com/office/drawing/2014/main" id="{EFBE07AB-FA1E-4AD3-BCE9-8F1671A72161}"/>
                </a:ext>
              </a:extLst>
            </p:cNvPr>
            <p:cNvSpPr/>
            <p:nvPr/>
          </p:nvSpPr>
          <p:spPr>
            <a:xfrm>
              <a:off x="1232595" y="1712005"/>
              <a:ext cx="2137432" cy="858675"/>
            </a:xfrm>
            <a:prstGeom prst="ellipse">
              <a:avLst/>
            </a:prstGeom>
            <a:solidFill>
              <a:srgbClr val="FFCC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CE65D79D-B9D7-4F87-8123-608B378CFD75}"/>
                </a:ext>
              </a:extLst>
            </p:cNvPr>
            <p:cNvSpPr txBox="1"/>
            <p:nvPr/>
          </p:nvSpPr>
          <p:spPr>
            <a:xfrm>
              <a:off x="1732528" y="2004979"/>
              <a:ext cx="1226452" cy="279214"/>
            </a:xfrm>
            <a:prstGeom prst="rect">
              <a:avLst/>
            </a:prstGeom>
            <a:noFill/>
          </p:spPr>
          <p:txBody>
            <a:bodyPr wrap="square" rtlCol="0">
              <a:spAutoFit/>
            </a:bodyPr>
            <a:lstStyle/>
            <a:p>
              <a:r>
                <a:rPr kumimoji="1" lang="ja-JP" altLang="en-US" dirty="0">
                  <a:solidFill>
                    <a:srgbClr val="FF0000"/>
                  </a:solidFill>
                </a:rPr>
                <a:t>かわいい！</a:t>
              </a:r>
            </a:p>
          </p:txBody>
        </p:sp>
      </p:grpSp>
      <p:grpSp>
        <p:nvGrpSpPr>
          <p:cNvPr id="21" name="グループ化 20">
            <a:extLst>
              <a:ext uri="{FF2B5EF4-FFF2-40B4-BE49-F238E27FC236}">
                <a16:creationId xmlns:a16="http://schemas.microsoft.com/office/drawing/2014/main" id="{1F679EBD-BED3-4D43-ABE0-63AD9C06717D}"/>
              </a:ext>
            </a:extLst>
          </p:cNvPr>
          <p:cNvGrpSpPr/>
          <p:nvPr/>
        </p:nvGrpSpPr>
        <p:grpSpPr>
          <a:xfrm>
            <a:off x="5973683" y="5465911"/>
            <a:ext cx="3435849" cy="1170086"/>
            <a:chOff x="6683659" y="5168799"/>
            <a:chExt cx="1988858" cy="584775"/>
          </a:xfrm>
        </p:grpSpPr>
        <p:sp>
          <p:nvSpPr>
            <p:cNvPr id="36" name="楕円 35">
              <a:extLst>
                <a:ext uri="{FF2B5EF4-FFF2-40B4-BE49-F238E27FC236}">
                  <a16:creationId xmlns:a16="http://schemas.microsoft.com/office/drawing/2014/main" id="{BE8F6CB7-4D4E-42CD-BF72-F81F86C78357}"/>
                </a:ext>
              </a:extLst>
            </p:cNvPr>
            <p:cNvSpPr/>
            <p:nvPr/>
          </p:nvSpPr>
          <p:spPr>
            <a:xfrm>
              <a:off x="6683659" y="5168799"/>
              <a:ext cx="1804086" cy="584775"/>
            </a:xfrm>
            <a:prstGeom prst="ellipse">
              <a:avLst/>
            </a:prstGeom>
            <a:solidFill>
              <a:srgbClr val="FFCC99"/>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9E7744F-8E15-4514-AA3F-510BED430AC7}"/>
                </a:ext>
              </a:extLst>
            </p:cNvPr>
            <p:cNvSpPr txBox="1"/>
            <p:nvPr/>
          </p:nvSpPr>
          <p:spPr>
            <a:xfrm>
              <a:off x="7043647" y="5388280"/>
              <a:ext cx="1628870" cy="184581"/>
            </a:xfrm>
            <a:prstGeom prst="rect">
              <a:avLst/>
            </a:prstGeom>
            <a:noFill/>
          </p:spPr>
          <p:txBody>
            <a:bodyPr wrap="square" rtlCol="0">
              <a:spAutoFit/>
            </a:bodyPr>
            <a:lstStyle/>
            <a:p>
              <a:r>
                <a:rPr kumimoji="1" lang="ja-JP" altLang="en-US" dirty="0">
                  <a:solidFill>
                    <a:srgbClr val="FF0000"/>
                  </a:solidFill>
                </a:rPr>
                <a:t>大事にしないと！</a:t>
              </a:r>
            </a:p>
          </p:txBody>
        </p:sp>
      </p:grpSp>
      <p:grpSp>
        <p:nvGrpSpPr>
          <p:cNvPr id="35" name="グループ化 34"/>
          <p:cNvGrpSpPr/>
          <p:nvPr/>
        </p:nvGrpSpPr>
        <p:grpSpPr>
          <a:xfrm>
            <a:off x="9664116" y="993673"/>
            <a:ext cx="2948384" cy="1116768"/>
            <a:chOff x="9498861" y="914750"/>
            <a:chExt cx="2948384" cy="1116768"/>
          </a:xfrm>
        </p:grpSpPr>
        <p:sp>
          <p:nvSpPr>
            <p:cNvPr id="34" name="楕円 33">
              <a:extLst>
                <a:ext uri="{FF2B5EF4-FFF2-40B4-BE49-F238E27FC236}">
                  <a16:creationId xmlns:a16="http://schemas.microsoft.com/office/drawing/2014/main" id="{0B3A396E-0E2C-4BB1-8FF5-19E127002E1A}"/>
                </a:ext>
              </a:extLst>
            </p:cNvPr>
            <p:cNvSpPr/>
            <p:nvPr/>
          </p:nvSpPr>
          <p:spPr>
            <a:xfrm>
              <a:off x="9498861" y="914750"/>
              <a:ext cx="2417607" cy="1116768"/>
            </a:xfrm>
            <a:prstGeom prst="ellipse">
              <a:avLst/>
            </a:prstGeom>
            <a:solidFill>
              <a:schemeClr val="accent3">
                <a:lumMod val="40000"/>
                <a:lumOff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0B0CFEB5-6513-4647-B24D-66BF289DC917}"/>
                </a:ext>
              </a:extLst>
            </p:cNvPr>
            <p:cNvSpPr txBox="1"/>
            <p:nvPr/>
          </p:nvSpPr>
          <p:spPr>
            <a:xfrm>
              <a:off x="10223029" y="1330864"/>
              <a:ext cx="2224216" cy="369332"/>
            </a:xfrm>
            <a:prstGeom prst="rect">
              <a:avLst/>
            </a:prstGeom>
            <a:noFill/>
          </p:spPr>
          <p:txBody>
            <a:bodyPr wrap="square" rtlCol="0">
              <a:spAutoFit/>
            </a:bodyPr>
            <a:lstStyle/>
            <a:p>
              <a:r>
                <a:rPr kumimoji="1" lang="ja-JP" altLang="en-US" dirty="0">
                  <a:solidFill>
                    <a:schemeClr val="accent5">
                      <a:lumMod val="50000"/>
                    </a:schemeClr>
                  </a:solidFill>
                </a:rPr>
                <a:t>不思議！</a:t>
              </a:r>
            </a:p>
          </p:txBody>
        </p:sp>
      </p:grpSp>
      <p:grpSp>
        <p:nvGrpSpPr>
          <p:cNvPr id="2" name="グループ化 1"/>
          <p:cNvGrpSpPr/>
          <p:nvPr/>
        </p:nvGrpSpPr>
        <p:grpSpPr>
          <a:xfrm>
            <a:off x="4903784" y="3242955"/>
            <a:ext cx="2526139" cy="2176071"/>
            <a:chOff x="4705220" y="2734471"/>
            <a:chExt cx="2526139" cy="2176071"/>
          </a:xfrm>
        </p:grpSpPr>
        <p:sp>
          <p:nvSpPr>
            <p:cNvPr id="44" name="正方形/長方形 43">
              <a:extLst>
                <a:ext uri="{FF2B5EF4-FFF2-40B4-BE49-F238E27FC236}">
                  <a16:creationId xmlns:a16="http://schemas.microsoft.com/office/drawing/2014/main" id="{46E07F00-E49A-44D0-9AC1-10DCE9BEBF89}"/>
                </a:ext>
              </a:extLst>
            </p:cNvPr>
            <p:cNvSpPr/>
            <p:nvPr/>
          </p:nvSpPr>
          <p:spPr>
            <a:xfrm>
              <a:off x="4705220" y="2734471"/>
              <a:ext cx="2526139" cy="21760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DDDD0C6-BBB9-4EEC-974C-48B05E617932}"/>
                </a:ext>
              </a:extLst>
            </p:cNvPr>
            <p:cNvSpPr txBox="1"/>
            <p:nvPr/>
          </p:nvSpPr>
          <p:spPr>
            <a:xfrm>
              <a:off x="5365745" y="4431885"/>
              <a:ext cx="1828800"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ダンゴムシ</a:t>
              </a:r>
            </a:p>
          </p:txBody>
        </p:sp>
        <p:pic>
          <p:nvPicPr>
            <p:cNvPr id="3" name="図 2" descr="動物, 屋外, 岩, 虫 が含まれている画像&#10;&#10;自動的に生成された説明">
              <a:extLst>
                <a:ext uri="{FF2B5EF4-FFF2-40B4-BE49-F238E27FC236}">
                  <a16:creationId xmlns:a16="http://schemas.microsoft.com/office/drawing/2014/main" id="{4E233834-8F44-4776-983B-F71148A8B8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8856" y="2734471"/>
              <a:ext cx="2428875" cy="1885950"/>
            </a:xfrm>
            <a:prstGeom prst="rect">
              <a:avLst/>
            </a:prstGeom>
            <a:effectLst>
              <a:softEdge rad="279400"/>
            </a:effectLst>
          </p:spPr>
        </p:pic>
      </p:grpSp>
      <p:grpSp>
        <p:nvGrpSpPr>
          <p:cNvPr id="26" name="グループ化 25"/>
          <p:cNvGrpSpPr/>
          <p:nvPr/>
        </p:nvGrpSpPr>
        <p:grpSpPr>
          <a:xfrm>
            <a:off x="505202" y="4491098"/>
            <a:ext cx="2737831" cy="2028511"/>
            <a:chOff x="505202" y="4491098"/>
            <a:chExt cx="2737831" cy="2028511"/>
          </a:xfrm>
        </p:grpSpPr>
        <p:sp>
          <p:nvSpPr>
            <p:cNvPr id="10" name="テキスト ボックス 9">
              <a:extLst>
                <a:ext uri="{FF2B5EF4-FFF2-40B4-BE49-F238E27FC236}">
                  <a16:creationId xmlns:a16="http://schemas.microsoft.com/office/drawing/2014/main" id="{08C46D7B-C3EE-4A24-BDA6-F154EE610807}"/>
                </a:ext>
              </a:extLst>
            </p:cNvPr>
            <p:cNvSpPr txBox="1"/>
            <p:nvPr/>
          </p:nvSpPr>
          <p:spPr>
            <a:xfrm>
              <a:off x="663347" y="6181055"/>
              <a:ext cx="2579686" cy="338554"/>
            </a:xfrm>
            <a:prstGeom prst="rect">
              <a:avLst/>
            </a:prstGeom>
            <a:noFill/>
          </p:spPr>
          <p:txBody>
            <a:bodyPr wrap="square" rtlCol="0">
              <a:spAutoFit/>
            </a:bodyPr>
            <a:lstStyle/>
            <a:p>
              <a:r>
                <a:rPr kumimoji="1" lang="ja-JP" altLang="en-US" sz="1600" dirty="0"/>
                <a:t>植木鉢の下にいるよ！</a:t>
              </a:r>
            </a:p>
          </p:txBody>
        </p:sp>
        <p:pic>
          <p:nvPicPr>
            <p:cNvPr id="4" name="図 3" descr="屋外, 人, 草, 帽子 が含まれている画像&#10;&#10;自動的に生成された説明">
              <a:extLst>
                <a:ext uri="{FF2B5EF4-FFF2-40B4-BE49-F238E27FC236}">
                  <a16:creationId xmlns:a16="http://schemas.microsoft.com/office/drawing/2014/main" id="{A0315C14-4076-4A70-AA5D-D594DDCDB7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202" y="4491098"/>
              <a:ext cx="2417607" cy="1813206"/>
            </a:xfrm>
            <a:prstGeom prst="ellipse">
              <a:avLst/>
            </a:prstGeom>
            <a:effectLst>
              <a:softEdge rad="127000"/>
            </a:effectLst>
          </p:spPr>
        </p:pic>
      </p:grpSp>
      <p:grpSp>
        <p:nvGrpSpPr>
          <p:cNvPr id="31" name="グループ化 30"/>
          <p:cNvGrpSpPr/>
          <p:nvPr/>
        </p:nvGrpSpPr>
        <p:grpSpPr>
          <a:xfrm>
            <a:off x="7194583" y="941734"/>
            <a:ext cx="2935101" cy="2507736"/>
            <a:chOff x="6997475" y="725896"/>
            <a:chExt cx="2935101" cy="2507736"/>
          </a:xfrm>
        </p:grpSpPr>
        <p:sp>
          <p:nvSpPr>
            <p:cNvPr id="12" name="テキスト ボックス 11">
              <a:extLst>
                <a:ext uri="{FF2B5EF4-FFF2-40B4-BE49-F238E27FC236}">
                  <a16:creationId xmlns:a16="http://schemas.microsoft.com/office/drawing/2014/main" id="{E017C007-838C-4802-B8F6-F18FBA980595}"/>
                </a:ext>
              </a:extLst>
            </p:cNvPr>
            <p:cNvSpPr txBox="1"/>
            <p:nvPr/>
          </p:nvSpPr>
          <p:spPr>
            <a:xfrm>
              <a:off x="7349350" y="2648857"/>
              <a:ext cx="2583226" cy="584775"/>
            </a:xfrm>
            <a:prstGeom prst="rect">
              <a:avLst/>
            </a:prstGeom>
            <a:noFill/>
          </p:spPr>
          <p:txBody>
            <a:bodyPr wrap="square" rtlCol="0">
              <a:spAutoFit/>
            </a:bodyPr>
            <a:lstStyle/>
            <a:p>
              <a:r>
                <a:rPr kumimoji="1" lang="ja-JP" altLang="en-US" sz="1600" dirty="0"/>
                <a:t>足は</a:t>
              </a:r>
              <a:r>
                <a:rPr kumimoji="1" lang="en-US" altLang="ja-JP" sz="1600" dirty="0"/>
                <a:t>14</a:t>
              </a:r>
              <a:r>
                <a:rPr kumimoji="1" lang="ja-JP" altLang="en-US" sz="1600" dirty="0"/>
                <a:t>本あるんだって！</a:t>
              </a:r>
              <a:endParaRPr kumimoji="1" lang="en-US" altLang="ja-JP" sz="1600" dirty="0"/>
            </a:p>
            <a:p>
              <a:r>
                <a:rPr kumimoji="1" lang="ja-JP" altLang="en-US" sz="1600" dirty="0"/>
                <a:t>数えたら本当にあったよ</a:t>
              </a:r>
            </a:p>
          </p:txBody>
        </p:sp>
        <p:pic>
          <p:nvPicPr>
            <p:cNvPr id="15" name="図 14" descr="屋内, 人, 天井, 民衆 が含まれている画像&#10;&#10;自動的に生成された説明">
              <a:extLst>
                <a:ext uri="{FF2B5EF4-FFF2-40B4-BE49-F238E27FC236}">
                  <a16:creationId xmlns:a16="http://schemas.microsoft.com/office/drawing/2014/main" id="{6FC53784-BDEE-46C8-90E5-AB22F7F27E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97475" y="725896"/>
              <a:ext cx="2603156" cy="1952367"/>
            </a:xfrm>
            <a:prstGeom prst="ellipse">
              <a:avLst/>
            </a:prstGeom>
            <a:effectLst>
              <a:softEdge rad="127000"/>
            </a:effectLst>
          </p:spPr>
        </p:pic>
      </p:grpSp>
      <p:grpSp>
        <p:nvGrpSpPr>
          <p:cNvPr id="24" name="グループ化 23"/>
          <p:cNvGrpSpPr/>
          <p:nvPr/>
        </p:nvGrpSpPr>
        <p:grpSpPr>
          <a:xfrm>
            <a:off x="2545421" y="1083722"/>
            <a:ext cx="3983246" cy="1988937"/>
            <a:chOff x="2479204" y="794108"/>
            <a:chExt cx="3983246" cy="1988937"/>
          </a:xfrm>
        </p:grpSpPr>
        <p:sp>
          <p:nvSpPr>
            <p:cNvPr id="20" name="テキスト ボックス 19">
              <a:extLst>
                <a:ext uri="{FF2B5EF4-FFF2-40B4-BE49-F238E27FC236}">
                  <a16:creationId xmlns:a16="http://schemas.microsoft.com/office/drawing/2014/main" id="{C2F8B2D3-23A9-40F6-BF08-1ED41EA738A6}"/>
                </a:ext>
              </a:extLst>
            </p:cNvPr>
            <p:cNvSpPr txBox="1"/>
            <p:nvPr/>
          </p:nvSpPr>
          <p:spPr>
            <a:xfrm>
              <a:off x="2479204" y="2444491"/>
              <a:ext cx="3983246" cy="338554"/>
            </a:xfrm>
            <a:prstGeom prst="rect">
              <a:avLst/>
            </a:prstGeom>
            <a:noFill/>
          </p:spPr>
          <p:txBody>
            <a:bodyPr wrap="square" rtlCol="0">
              <a:spAutoFit/>
            </a:bodyPr>
            <a:lstStyle/>
            <a:p>
              <a:r>
                <a:rPr kumimoji="1" lang="ja-JP" altLang="en-US" sz="1600" dirty="0"/>
                <a:t>手のひらの上を歩くとくすぐったいね</a:t>
              </a:r>
            </a:p>
          </p:txBody>
        </p:sp>
        <p:pic>
          <p:nvPicPr>
            <p:cNvPr id="17" name="図 16" descr="人, 屋外, 子供, 少し が含まれている画像&#10;&#10;自動的に生成された説明">
              <a:extLst>
                <a:ext uri="{FF2B5EF4-FFF2-40B4-BE49-F238E27FC236}">
                  <a16:creationId xmlns:a16="http://schemas.microsoft.com/office/drawing/2014/main" id="{C02474B5-8270-4D94-9557-89638630D0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67893" y="794108"/>
              <a:ext cx="2224216" cy="1668162"/>
            </a:xfrm>
            <a:prstGeom prst="ellipse">
              <a:avLst/>
            </a:prstGeom>
            <a:effectLst>
              <a:softEdge rad="76200"/>
            </a:effectLst>
          </p:spPr>
        </p:pic>
      </p:grpSp>
      <p:grpSp>
        <p:nvGrpSpPr>
          <p:cNvPr id="28" name="グループ化 27"/>
          <p:cNvGrpSpPr/>
          <p:nvPr/>
        </p:nvGrpSpPr>
        <p:grpSpPr>
          <a:xfrm>
            <a:off x="2896238" y="4772970"/>
            <a:ext cx="3433351" cy="1915916"/>
            <a:chOff x="2896238" y="4772970"/>
            <a:chExt cx="3433351" cy="1915916"/>
          </a:xfrm>
        </p:grpSpPr>
        <p:sp>
          <p:nvSpPr>
            <p:cNvPr id="18" name="テキスト ボックス 17">
              <a:extLst>
                <a:ext uri="{FF2B5EF4-FFF2-40B4-BE49-F238E27FC236}">
                  <a16:creationId xmlns:a16="http://schemas.microsoft.com/office/drawing/2014/main" id="{A21684C8-476B-46FA-BDCA-478B4B347BA7}"/>
                </a:ext>
              </a:extLst>
            </p:cNvPr>
            <p:cNvSpPr txBox="1"/>
            <p:nvPr/>
          </p:nvSpPr>
          <p:spPr>
            <a:xfrm>
              <a:off x="2896238" y="6350332"/>
              <a:ext cx="3433351" cy="338554"/>
            </a:xfrm>
            <a:prstGeom prst="rect">
              <a:avLst/>
            </a:prstGeom>
            <a:noFill/>
          </p:spPr>
          <p:txBody>
            <a:bodyPr wrap="square" rtlCol="0">
              <a:spAutoFit/>
            </a:bodyPr>
            <a:lstStyle/>
            <a:p>
              <a:r>
                <a:rPr kumimoji="1" lang="ja-JP" altLang="en-US" sz="1600" dirty="0"/>
                <a:t>落ち葉が大好きなんだね！</a:t>
              </a:r>
            </a:p>
          </p:txBody>
        </p:sp>
        <p:pic>
          <p:nvPicPr>
            <p:cNvPr id="19" name="図 18" descr="人, 屋内, テーブル, 食品 が含まれている画像&#10;&#10;自動的に生成された説明">
              <a:extLst>
                <a:ext uri="{FF2B5EF4-FFF2-40B4-BE49-F238E27FC236}">
                  <a16:creationId xmlns:a16="http://schemas.microsoft.com/office/drawing/2014/main" id="{3EF05273-AF28-4B7E-A361-4458BF9E1DF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09591" y="4772970"/>
              <a:ext cx="2273459" cy="1705094"/>
            </a:xfrm>
            <a:prstGeom prst="ellipse">
              <a:avLst/>
            </a:prstGeom>
            <a:effectLst>
              <a:softEdge rad="127000"/>
            </a:effectLst>
          </p:spPr>
        </p:pic>
      </p:grpSp>
      <p:grpSp>
        <p:nvGrpSpPr>
          <p:cNvPr id="33" name="グループ化 32"/>
          <p:cNvGrpSpPr/>
          <p:nvPr/>
        </p:nvGrpSpPr>
        <p:grpSpPr>
          <a:xfrm>
            <a:off x="7797943" y="3612793"/>
            <a:ext cx="4843868" cy="2799178"/>
            <a:chOff x="7591020" y="3398283"/>
            <a:chExt cx="4843868" cy="2799178"/>
          </a:xfrm>
        </p:grpSpPr>
        <p:sp>
          <p:nvSpPr>
            <p:cNvPr id="14" name="テキスト ボックス 13">
              <a:extLst>
                <a:ext uri="{FF2B5EF4-FFF2-40B4-BE49-F238E27FC236}">
                  <a16:creationId xmlns:a16="http://schemas.microsoft.com/office/drawing/2014/main" id="{732DE487-6492-4EC7-BAE2-D61ABF0F1FFC}"/>
                </a:ext>
              </a:extLst>
            </p:cNvPr>
            <p:cNvSpPr txBox="1"/>
            <p:nvPr/>
          </p:nvSpPr>
          <p:spPr>
            <a:xfrm>
              <a:off x="9090329" y="5612686"/>
              <a:ext cx="3344559" cy="584775"/>
            </a:xfrm>
            <a:prstGeom prst="rect">
              <a:avLst/>
            </a:prstGeom>
            <a:noFill/>
          </p:spPr>
          <p:txBody>
            <a:bodyPr wrap="square" rtlCol="0">
              <a:spAutoFit/>
            </a:bodyPr>
            <a:lstStyle/>
            <a:p>
              <a:r>
                <a:rPr kumimoji="1" lang="ja-JP" altLang="en-US" sz="1600" dirty="0"/>
                <a:t>虫かごにいれてそのまま</a:t>
              </a:r>
              <a:endParaRPr kumimoji="1" lang="en-US" altLang="ja-JP" sz="1600" dirty="0"/>
            </a:p>
            <a:p>
              <a:r>
                <a:rPr kumimoji="1" lang="ja-JP" altLang="en-US" sz="1600" dirty="0"/>
                <a:t>帰ったら死んでしまった</a:t>
              </a:r>
              <a:r>
                <a:rPr kumimoji="1" lang="en-US" altLang="ja-JP" sz="1600" dirty="0"/>
                <a:t>…</a:t>
              </a:r>
              <a:endParaRPr kumimoji="1" lang="ja-JP" altLang="en-US" sz="1600" dirty="0"/>
            </a:p>
          </p:txBody>
        </p:sp>
        <p:pic>
          <p:nvPicPr>
            <p:cNvPr id="13" name="図 12" descr="屋外, 座る, ガーデン, 持つ が含まれている画像&#10;&#10;自動的に生成された説明">
              <a:extLst>
                <a:ext uri="{FF2B5EF4-FFF2-40B4-BE49-F238E27FC236}">
                  <a16:creationId xmlns:a16="http://schemas.microsoft.com/office/drawing/2014/main" id="{ED7B6468-940D-4BA0-8793-6BC04FB3E61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59174" y="3866367"/>
              <a:ext cx="2417608" cy="1813206"/>
            </a:xfrm>
            <a:prstGeom prst="ellipse">
              <a:avLst/>
            </a:prstGeom>
            <a:effectLst>
              <a:softEdge rad="127000"/>
            </a:effectLst>
          </p:spPr>
        </p:pic>
        <p:pic>
          <p:nvPicPr>
            <p:cNvPr id="43" name="図 42" descr="テーブル, 人, 屋内, 座る が含まれている画像&#10;&#10;自動的に生成された説明">
              <a:extLst>
                <a:ext uri="{FF2B5EF4-FFF2-40B4-BE49-F238E27FC236}">
                  <a16:creationId xmlns:a16="http://schemas.microsoft.com/office/drawing/2014/main" id="{D6DB518B-FD26-4896-B514-7E17ADE5DFE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flipV="1">
              <a:off x="7336557" y="3652746"/>
              <a:ext cx="2035705" cy="1526779"/>
            </a:xfrm>
            <a:prstGeom prst="ellipse">
              <a:avLst/>
            </a:prstGeom>
            <a:effectLst>
              <a:softEdge rad="50800"/>
            </a:effectLst>
          </p:spPr>
        </p:pic>
      </p:grpSp>
      <p:grpSp>
        <p:nvGrpSpPr>
          <p:cNvPr id="25" name="グループ化 24"/>
          <p:cNvGrpSpPr/>
          <p:nvPr/>
        </p:nvGrpSpPr>
        <p:grpSpPr>
          <a:xfrm>
            <a:off x="2496282" y="2992166"/>
            <a:ext cx="2224216" cy="1810143"/>
            <a:chOff x="2388697" y="2737870"/>
            <a:chExt cx="2224216" cy="1810143"/>
          </a:xfrm>
        </p:grpSpPr>
        <p:pic>
          <p:nvPicPr>
            <p:cNvPr id="40" name="図 39" descr="テーブル, 屋内, 食品, 座る が含まれている画像&#10;&#10;自動的に生成された説明">
              <a:extLst>
                <a:ext uri="{FF2B5EF4-FFF2-40B4-BE49-F238E27FC236}">
                  <a16:creationId xmlns:a16="http://schemas.microsoft.com/office/drawing/2014/main" id="{3BF10149-3259-4166-B404-7D06856A6B9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608086" y="2737870"/>
              <a:ext cx="1998049" cy="1554972"/>
            </a:xfrm>
            <a:prstGeom prst="ellipse">
              <a:avLst/>
            </a:prstGeom>
            <a:effectLst>
              <a:softEdge rad="127000"/>
            </a:effectLst>
          </p:spPr>
        </p:pic>
        <p:sp>
          <p:nvSpPr>
            <p:cNvPr id="46" name="テキスト ボックス 45">
              <a:extLst>
                <a:ext uri="{FF2B5EF4-FFF2-40B4-BE49-F238E27FC236}">
                  <a16:creationId xmlns:a16="http://schemas.microsoft.com/office/drawing/2014/main" id="{60F94FC7-1C38-4516-9C29-EF7FBB59FAF0}"/>
                </a:ext>
              </a:extLst>
            </p:cNvPr>
            <p:cNvSpPr txBox="1"/>
            <p:nvPr/>
          </p:nvSpPr>
          <p:spPr>
            <a:xfrm>
              <a:off x="2388697" y="4209459"/>
              <a:ext cx="2224216" cy="338554"/>
            </a:xfrm>
            <a:prstGeom prst="rect">
              <a:avLst/>
            </a:prstGeom>
            <a:noFill/>
          </p:spPr>
          <p:txBody>
            <a:bodyPr wrap="square" rtlCol="0">
              <a:spAutoFit/>
            </a:bodyPr>
            <a:lstStyle/>
            <a:p>
              <a:r>
                <a:rPr kumimoji="1" lang="ja-JP" altLang="en-US" sz="1600" dirty="0"/>
                <a:t>トコトコあるくね！</a:t>
              </a:r>
            </a:p>
          </p:txBody>
        </p:sp>
      </p:grpSp>
      <p:grpSp>
        <p:nvGrpSpPr>
          <p:cNvPr id="32" name="グループ化 31"/>
          <p:cNvGrpSpPr/>
          <p:nvPr/>
        </p:nvGrpSpPr>
        <p:grpSpPr>
          <a:xfrm>
            <a:off x="9867650" y="2401382"/>
            <a:ext cx="2231518" cy="1667561"/>
            <a:chOff x="9684950" y="2019472"/>
            <a:chExt cx="2231518" cy="1667561"/>
          </a:xfrm>
        </p:grpSpPr>
        <p:pic>
          <p:nvPicPr>
            <p:cNvPr id="6" name="図 5" descr="人, 屋内, 手, 持つ が含まれている画像&#10;&#10;自動的に生成された説明">
              <a:extLst>
                <a:ext uri="{FF2B5EF4-FFF2-40B4-BE49-F238E27FC236}">
                  <a16:creationId xmlns:a16="http://schemas.microsoft.com/office/drawing/2014/main" id="{CCEB1A89-5F3D-49B4-852E-FB0227793D9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rot="5400000">
              <a:off x="9995767" y="1708655"/>
              <a:ext cx="1429998" cy="2051632"/>
            </a:xfrm>
            <a:prstGeom prst="ellipse">
              <a:avLst/>
            </a:prstGeom>
            <a:effectLst>
              <a:softEdge rad="127000"/>
            </a:effectLst>
          </p:spPr>
        </p:pic>
        <p:sp>
          <p:nvSpPr>
            <p:cNvPr id="9" name="テキスト ボックス 8">
              <a:extLst>
                <a:ext uri="{FF2B5EF4-FFF2-40B4-BE49-F238E27FC236}">
                  <a16:creationId xmlns:a16="http://schemas.microsoft.com/office/drawing/2014/main" id="{2F1364B2-323C-45AE-92AE-EED666991BE4}"/>
                </a:ext>
              </a:extLst>
            </p:cNvPr>
            <p:cNvSpPr txBox="1"/>
            <p:nvPr/>
          </p:nvSpPr>
          <p:spPr>
            <a:xfrm>
              <a:off x="9767364" y="3348479"/>
              <a:ext cx="2149104" cy="338554"/>
            </a:xfrm>
            <a:prstGeom prst="rect">
              <a:avLst/>
            </a:prstGeom>
            <a:noFill/>
          </p:spPr>
          <p:txBody>
            <a:bodyPr wrap="square" rtlCol="0">
              <a:spAutoFit/>
            </a:bodyPr>
            <a:lstStyle/>
            <a:p>
              <a:r>
                <a:rPr kumimoji="1" lang="ja-JP" altLang="en-US" sz="1600" dirty="0"/>
                <a:t>シマシマ模様だよ！</a:t>
              </a:r>
            </a:p>
          </p:txBody>
        </p:sp>
      </p:grpSp>
      <p:grpSp>
        <p:nvGrpSpPr>
          <p:cNvPr id="11" name="グループ化 10"/>
          <p:cNvGrpSpPr/>
          <p:nvPr/>
        </p:nvGrpSpPr>
        <p:grpSpPr>
          <a:xfrm>
            <a:off x="144877" y="1173390"/>
            <a:ext cx="2270293" cy="2354161"/>
            <a:chOff x="117586" y="753970"/>
            <a:chExt cx="2270293" cy="2354161"/>
          </a:xfrm>
        </p:grpSpPr>
        <p:sp>
          <p:nvSpPr>
            <p:cNvPr id="8" name="テキスト ボックス 7">
              <a:extLst>
                <a:ext uri="{FF2B5EF4-FFF2-40B4-BE49-F238E27FC236}">
                  <a16:creationId xmlns:a16="http://schemas.microsoft.com/office/drawing/2014/main" id="{F5004DE3-1586-4703-B820-84A84D2973A1}"/>
                </a:ext>
              </a:extLst>
            </p:cNvPr>
            <p:cNvSpPr txBox="1"/>
            <p:nvPr/>
          </p:nvSpPr>
          <p:spPr>
            <a:xfrm>
              <a:off x="289487" y="2523356"/>
              <a:ext cx="2098392" cy="584775"/>
            </a:xfrm>
            <a:prstGeom prst="rect">
              <a:avLst/>
            </a:prstGeom>
            <a:noFill/>
          </p:spPr>
          <p:txBody>
            <a:bodyPr wrap="square" rtlCol="0">
              <a:spAutoFit/>
            </a:bodyPr>
            <a:lstStyle/>
            <a:p>
              <a:r>
                <a:rPr kumimoji="1" lang="ja-JP" altLang="en-US" sz="1600" dirty="0"/>
                <a:t>体にキラキラ模様があったよ！</a:t>
              </a:r>
            </a:p>
          </p:txBody>
        </p:sp>
        <p:pic>
          <p:nvPicPr>
            <p:cNvPr id="16" name="図 15" descr="屋内, 窓, 立つ, 若い が含まれている画像&#10;&#10;自動的に生成された説明">
              <a:extLst>
                <a:ext uri="{FF2B5EF4-FFF2-40B4-BE49-F238E27FC236}">
                  <a16:creationId xmlns:a16="http://schemas.microsoft.com/office/drawing/2014/main" id="{FA8BA118-2913-4917-8D5B-DF3EA02F596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7586" y="753970"/>
              <a:ext cx="2247875" cy="1847841"/>
            </a:xfrm>
            <a:prstGeom prst="ellipse">
              <a:avLst/>
            </a:prstGeom>
            <a:effectLst>
              <a:softEdge rad="127000"/>
            </a:effectLst>
          </p:spPr>
        </p:pic>
      </p:grpSp>
      <p:grpSp>
        <p:nvGrpSpPr>
          <p:cNvPr id="45" name="グループ化 44">
            <a:extLst>
              <a:ext uri="{FF2B5EF4-FFF2-40B4-BE49-F238E27FC236}">
                <a16:creationId xmlns:a16="http://schemas.microsoft.com/office/drawing/2014/main" id="{7069E710-44AC-4F17-A1AE-070480F28029}"/>
              </a:ext>
            </a:extLst>
          </p:cNvPr>
          <p:cNvGrpSpPr/>
          <p:nvPr/>
        </p:nvGrpSpPr>
        <p:grpSpPr>
          <a:xfrm>
            <a:off x="5152089" y="1174616"/>
            <a:ext cx="2418118" cy="1420416"/>
            <a:chOff x="4958869" y="795142"/>
            <a:chExt cx="2418118" cy="1707824"/>
          </a:xfrm>
        </p:grpSpPr>
        <p:pic>
          <p:nvPicPr>
            <p:cNvPr id="38" name="図 37" descr="人, テーブル, 食品, 少年 が含まれている画像&#10;&#10;自動的に生成された説明">
              <a:extLst>
                <a:ext uri="{FF2B5EF4-FFF2-40B4-BE49-F238E27FC236}">
                  <a16:creationId xmlns:a16="http://schemas.microsoft.com/office/drawing/2014/main" id="{5A9F5404-0946-4F73-8B1D-A100E99B7EA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958869" y="795142"/>
              <a:ext cx="1395302" cy="1707824"/>
            </a:xfrm>
            <a:prstGeom prst="cloudCallout">
              <a:avLst>
                <a:gd name="adj1" fmla="val -18067"/>
                <a:gd name="adj2" fmla="val 38211"/>
              </a:avLst>
            </a:prstGeom>
          </p:spPr>
        </p:pic>
        <p:sp>
          <p:nvSpPr>
            <p:cNvPr id="22" name="吹き出し: 円形 21">
              <a:extLst>
                <a:ext uri="{FF2B5EF4-FFF2-40B4-BE49-F238E27FC236}">
                  <a16:creationId xmlns:a16="http://schemas.microsoft.com/office/drawing/2014/main" id="{1C9997E1-358F-4E08-8CA4-A8B6D7F49D5F}"/>
                </a:ext>
              </a:extLst>
            </p:cNvPr>
            <p:cNvSpPr/>
            <p:nvPr/>
          </p:nvSpPr>
          <p:spPr>
            <a:xfrm>
              <a:off x="5929509" y="1532003"/>
              <a:ext cx="1395302" cy="827574"/>
            </a:xfrm>
            <a:prstGeom prst="wedgeEllipseCallout">
              <a:avLst>
                <a:gd name="adj1" fmla="val -35452"/>
                <a:gd name="adj2" fmla="val -622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a:extLst>
                <a:ext uri="{FF2B5EF4-FFF2-40B4-BE49-F238E27FC236}">
                  <a16:creationId xmlns:a16="http://schemas.microsoft.com/office/drawing/2014/main" id="{0281AF96-6CF3-4B02-B874-7DA96000DE06}"/>
                </a:ext>
              </a:extLst>
            </p:cNvPr>
            <p:cNvSpPr/>
            <p:nvPr/>
          </p:nvSpPr>
          <p:spPr>
            <a:xfrm>
              <a:off x="6044571" y="1610713"/>
              <a:ext cx="1332416" cy="703099"/>
            </a:xfrm>
            <a:prstGeom prst="rect">
              <a:avLst/>
            </a:prstGeom>
          </p:spPr>
          <p:txBody>
            <a:bodyPr wrap="none">
              <a:spAutoFit/>
            </a:bodyPr>
            <a:lstStyle/>
            <a:p>
              <a:r>
                <a:rPr kumimoji="1" lang="ja-JP" altLang="en-US" sz="1600" dirty="0"/>
                <a:t>生き物</a:t>
              </a:r>
              <a:endParaRPr kumimoji="1" lang="en-US" altLang="ja-JP" sz="1600" dirty="0"/>
            </a:p>
            <a:p>
              <a:r>
                <a:rPr kumimoji="1" lang="ja-JP" altLang="en-US" sz="1600" dirty="0"/>
                <a:t>苦手</a:t>
              </a:r>
              <a:r>
                <a:rPr kumimoji="1" lang="en-US" altLang="ja-JP" sz="1600" dirty="0"/>
                <a:t>A</a:t>
              </a:r>
              <a:r>
                <a:rPr kumimoji="1" lang="ja-JP" altLang="en-US" sz="1600" dirty="0"/>
                <a:t>ちゃん</a:t>
              </a:r>
            </a:p>
          </p:txBody>
        </p:sp>
      </p:grpSp>
    </p:spTree>
    <p:custDataLst>
      <p:tags r:id="rId1"/>
    </p:custDataLst>
    <p:extLst>
      <p:ext uri="{BB962C8B-B14F-4D97-AF65-F5344CB8AC3E}">
        <p14:creationId xmlns:p14="http://schemas.microsoft.com/office/powerpoint/2010/main" val="340526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3.2|2.5|3.2|1.5|19.5"/>
</p:tagLst>
</file>

<file path=ppt/tags/tag2.xml><?xml version="1.0" encoding="utf-8"?>
<p:tagLst xmlns:a="http://schemas.openxmlformats.org/drawingml/2006/main" xmlns:r="http://schemas.openxmlformats.org/officeDocument/2006/relationships" xmlns:p="http://schemas.openxmlformats.org/presentationml/2006/main">
  <p:tag name="TIMING" val="|4.9|6.5|10.7|4.9|6.6|4.2"/>
</p:tagLst>
</file>

<file path=ppt/tags/tag3.xml><?xml version="1.0" encoding="utf-8"?>
<p:tagLst xmlns:a="http://schemas.openxmlformats.org/drawingml/2006/main" xmlns:r="http://schemas.openxmlformats.org/officeDocument/2006/relationships" xmlns:p="http://schemas.openxmlformats.org/presentationml/2006/main">
  <p:tag name="TIMING" val="|4.1|7.7|6.5|6.9|6.1|4.2"/>
</p:tagLst>
</file>

<file path=ppt/tags/tag4.xml><?xml version="1.0" encoding="utf-8"?>
<p:tagLst xmlns:a="http://schemas.openxmlformats.org/drawingml/2006/main" xmlns:r="http://schemas.openxmlformats.org/officeDocument/2006/relationships" xmlns:p="http://schemas.openxmlformats.org/presentationml/2006/main">
  <p:tag name="TIMING" val="|12.7|12.7|9.1|15.3|17.7"/>
</p:tagLst>
</file>

<file path=ppt/tags/tag5.xml><?xml version="1.0" encoding="utf-8"?>
<p:tagLst xmlns:a="http://schemas.openxmlformats.org/drawingml/2006/main" xmlns:r="http://schemas.openxmlformats.org/officeDocument/2006/relationships" xmlns:p="http://schemas.openxmlformats.org/presentationml/2006/main">
  <p:tag name="TIMING" val="|13.6|8.7|4.9|8.7|6.9|5.1|4.9|7.8|13.6|12|5|4.2"/>
</p:tagLst>
</file>

<file path=ppt/tags/tag6.xml><?xml version="1.0" encoding="utf-8"?>
<p:tagLst xmlns:a="http://schemas.openxmlformats.org/drawingml/2006/main" xmlns:r="http://schemas.openxmlformats.org/officeDocument/2006/relationships" xmlns:p="http://schemas.openxmlformats.org/presentationml/2006/main">
  <p:tag name="TIMING" val="|7.4|10.9"/>
</p:tagLst>
</file>

<file path=ppt/tags/tag7.xml><?xml version="1.0" encoding="utf-8"?>
<p:tagLst xmlns:a="http://schemas.openxmlformats.org/drawingml/2006/main" xmlns:r="http://schemas.openxmlformats.org/officeDocument/2006/relationships" xmlns:p="http://schemas.openxmlformats.org/presentationml/2006/main">
  <p:tag name="TIMING" val="|5.5|22.4"/>
</p:tagLst>
</file>

<file path=ppt/tags/tag8.xml><?xml version="1.0" encoding="utf-8"?>
<p:tagLst xmlns:a="http://schemas.openxmlformats.org/drawingml/2006/main" xmlns:r="http://schemas.openxmlformats.org/officeDocument/2006/relationships" xmlns:p="http://schemas.openxmlformats.org/presentationml/2006/main">
  <p:tag name="TIMING" val="|5.6|7.9|2.2|4.5|4.9|0.8|14|5.8|4.5|19.1|1.8"/>
</p:tagLst>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2759</TotalTime>
  <Words>3276</Words>
  <Application>Microsoft Office PowerPoint</Application>
  <PresentationFormat>ワイド画面</PresentationFormat>
  <Paragraphs>346</Paragraphs>
  <Slides>30</Slides>
  <Notes>30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30</vt:i4>
      </vt:variant>
    </vt:vector>
  </HeadingPairs>
  <TitlesOfParts>
    <vt:vector size="38" baseType="lpstr">
      <vt:lpstr>ＭＳ Ｐゴシック</vt:lpstr>
      <vt:lpstr>メイリオ</vt:lpstr>
      <vt:lpstr>游ゴシック</vt:lpstr>
      <vt:lpstr>Arial</vt:lpstr>
      <vt:lpstr>Calibri</vt:lpstr>
      <vt:lpstr>Trebuchet MS</vt:lpstr>
      <vt:lpstr>Wingdings 3</vt:lpstr>
      <vt:lpstr>ファセット</vt:lpstr>
      <vt:lpstr>幼稚園研究概要</vt:lpstr>
      <vt:lpstr>幼稚園 研究テーマ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81902</dc:creator>
  <cp:lastModifiedBy>藤川 洋平</cp:lastModifiedBy>
  <cp:revision>249</cp:revision>
  <cp:lastPrinted>2020-09-27T12:51:45Z</cp:lastPrinted>
  <dcterms:created xsi:type="dcterms:W3CDTF">2020-07-24T21:51:29Z</dcterms:created>
  <dcterms:modified xsi:type="dcterms:W3CDTF">2021-06-09T01:01:51Z</dcterms:modified>
</cp:coreProperties>
</file>